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4"/>
  </p:sldMasterIdLst>
  <p:notesMasterIdLst>
    <p:notesMasterId r:id="rId67"/>
  </p:notesMasterIdLst>
  <p:handoutMasterIdLst>
    <p:handoutMasterId r:id="rId68"/>
  </p:handoutMasterIdLst>
  <p:sldIdLst>
    <p:sldId id="2276" r:id="rId5"/>
    <p:sldId id="2277" r:id="rId6"/>
    <p:sldId id="2309" r:id="rId7"/>
    <p:sldId id="2323" r:id="rId8"/>
    <p:sldId id="2324" r:id="rId9"/>
    <p:sldId id="2325" r:id="rId10"/>
    <p:sldId id="2326" r:id="rId11"/>
    <p:sldId id="2327" r:id="rId12"/>
    <p:sldId id="2328" r:id="rId13"/>
    <p:sldId id="2329" r:id="rId14"/>
    <p:sldId id="2330" r:id="rId15"/>
    <p:sldId id="2333" r:id="rId16"/>
    <p:sldId id="2334" r:id="rId17"/>
    <p:sldId id="2348" r:id="rId18"/>
    <p:sldId id="2349" r:id="rId19"/>
    <p:sldId id="2350" r:id="rId20"/>
    <p:sldId id="2331" r:id="rId21"/>
    <p:sldId id="2332" r:id="rId22"/>
    <p:sldId id="2335" r:id="rId23"/>
    <p:sldId id="2351" r:id="rId24"/>
    <p:sldId id="2321" r:id="rId25"/>
    <p:sldId id="2374" r:id="rId26"/>
    <p:sldId id="2336" r:id="rId27"/>
    <p:sldId id="2355" r:id="rId28"/>
    <p:sldId id="2356" r:id="rId29"/>
    <p:sldId id="2353" r:id="rId30"/>
    <p:sldId id="2354" r:id="rId31"/>
    <p:sldId id="2352" r:id="rId32"/>
    <p:sldId id="2337" r:id="rId33"/>
    <p:sldId id="2338" r:id="rId34"/>
    <p:sldId id="2339" r:id="rId35"/>
    <p:sldId id="2340" r:id="rId36"/>
    <p:sldId id="2341" r:id="rId37"/>
    <p:sldId id="2342" r:id="rId38"/>
    <p:sldId id="2343" r:id="rId39"/>
    <p:sldId id="2322" r:id="rId40"/>
    <p:sldId id="2358" r:id="rId41"/>
    <p:sldId id="2359" r:id="rId42"/>
    <p:sldId id="2357" r:id="rId43"/>
    <p:sldId id="2360" r:id="rId44"/>
    <p:sldId id="2361" r:id="rId45"/>
    <p:sldId id="2362" r:id="rId46"/>
    <p:sldId id="2363" r:id="rId47"/>
    <p:sldId id="2364" r:id="rId48"/>
    <p:sldId id="2365" r:id="rId49"/>
    <p:sldId id="2366" r:id="rId50"/>
    <p:sldId id="2367" r:id="rId51"/>
    <p:sldId id="2368" r:id="rId52"/>
    <p:sldId id="2369" r:id="rId53"/>
    <p:sldId id="2370" r:id="rId54"/>
    <p:sldId id="2371" r:id="rId55"/>
    <p:sldId id="2373" r:id="rId56"/>
    <p:sldId id="2375" r:id="rId57"/>
    <p:sldId id="2372" r:id="rId58"/>
    <p:sldId id="2376" r:id="rId59"/>
    <p:sldId id="2311" r:id="rId60"/>
    <p:sldId id="2314" r:id="rId61"/>
    <p:sldId id="2316" r:id="rId62"/>
    <p:sldId id="2318" r:id="rId63"/>
    <p:sldId id="2317" r:id="rId64"/>
    <p:sldId id="2320" r:id="rId65"/>
    <p:sldId id="2315" r:id="rId66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/간지" id="{BDA5CCC2-B39D-4B8F-ADCB-1D2D3D0468AF}">
          <p14:sldIdLst>
            <p14:sldId id="2276"/>
            <p14:sldId id="2277"/>
            <p14:sldId id="2309"/>
            <p14:sldId id="2323"/>
            <p14:sldId id="2324"/>
            <p14:sldId id="2325"/>
            <p14:sldId id="2326"/>
            <p14:sldId id="2327"/>
            <p14:sldId id="2328"/>
            <p14:sldId id="2329"/>
            <p14:sldId id="2330"/>
            <p14:sldId id="2333"/>
            <p14:sldId id="2334"/>
            <p14:sldId id="2348"/>
            <p14:sldId id="2349"/>
            <p14:sldId id="2350"/>
            <p14:sldId id="2331"/>
            <p14:sldId id="2332"/>
            <p14:sldId id="2335"/>
            <p14:sldId id="2351"/>
            <p14:sldId id="2321"/>
            <p14:sldId id="2374"/>
            <p14:sldId id="2336"/>
            <p14:sldId id="2355"/>
            <p14:sldId id="2356"/>
            <p14:sldId id="2353"/>
            <p14:sldId id="2354"/>
            <p14:sldId id="2352"/>
            <p14:sldId id="2337"/>
            <p14:sldId id="2338"/>
            <p14:sldId id="2339"/>
            <p14:sldId id="2340"/>
            <p14:sldId id="2341"/>
            <p14:sldId id="2342"/>
            <p14:sldId id="2343"/>
            <p14:sldId id="2322"/>
            <p14:sldId id="2358"/>
            <p14:sldId id="2359"/>
            <p14:sldId id="2357"/>
            <p14:sldId id="2360"/>
            <p14:sldId id="2361"/>
            <p14:sldId id="2362"/>
            <p14:sldId id="2363"/>
            <p14:sldId id="2364"/>
            <p14:sldId id="2365"/>
            <p14:sldId id="2366"/>
            <p14:sldId id="2367"/>
            <p14:sldId id="2368"/>
            <p14:sldId id="2369"/>
            <p14:sldId id="2370"/>
            <p14:sldId id="2371"/>
            <p14:sldId id="2373"/>
            <p14:sldId id="2375"/>
            <p14:sldId id="2372"/>
            <p14:sldId id="2376"/>
            <p14:sldId id="2311"/>
          </p14:sldIdLst>
        </p14:section>
        <p14:section name="본문" id="{8C460E36-77F9-4FC1-BFFC-1585A1A4371A}">
          <p14:sldIdLst>
            <p14:sldId id="2314"/>
            <p14:sldId id="2316"/>
            <p14:sldId id="2318"/>
            <p14:sldId id="2317"/>
            <p14:sldId id="2320"/>
            <p14:sldId id="2315"/>
          </p14:sldIdLst>
        </p14:section>
      </p14:sectionLst>
    </p:ext>
    <p:ext uri="{EFAFB233-063F-42B5-8137-9DF3F51BA10A}">
      <p15:sldGuideLst xmlns:p15="http://schemas.microsoft.com/office/powerpoint/2012/main">
        <p15:guide id="3" pos="149" userDrawn="1">
          <p15:clr>
            <a:srgbClr val="A4A3A4"/>
          </p15:clr>
        </p15:guide>
        <p15:guide id="6" pos="6091" userDrawn="1">
          <p15:clr>
            <a:srgbClr val="A4A3A4"/>
          </p15:clr>
        </p15:guide>
        <p15:guide id="9" orient="horz" pos="4088" userDrawn="1">
          <p15:clr>
            <a:srgbClr val="A4A3A4"/>
          </p15:clr>
        </p15:guide>
        <p15:guide id="10" orient="horz" pos="1298" userDrawn="1">
          <p15:clr>
            <a:srgbClr val="A4A3A4"/>
          </p15:clr>
        </p15:guide>
        <p15:guide id="11" pos="6023" userDrawn="1">
          <p15:clr>
            <a:srgbClr val="A4A3A4"/>
          </p15:clr>
        </p15:guide>
        <p15:guide id="12" pos="217" userDrawn="1">
          <p15:clr>
            <a:srgbClr val="A4A3A4"/>
          </p15:clr>
        </p15:guide>
        <p15:guide id="13" orient="horz" pos="1370" userDrawn="1">
          <p15:clr>
            <a:srgbClr val="A4A3A4"/>
          </p15:clr>
        </p15:guide>
        <p15:guide id="14" pos="2931" userDrawn="1">
          <p15:clr>
            <a:srgbClr val="A4A3A4"/>
          </p15:clr>
        </p15:guide>
        <p15:guide id="15" pos="3302" userDrawn="1">
          <p15:clr>
            <a:srgbClr val="A4A3A4"/>
          </p15:clr>
        </p15:guide>
        <p15:guide id="16" pos="3366" userDrawn="1">
          <p15:clr>
            <a:srgbClr val="A4A3A4"/>
          </p15:clr>
        </p15:guide>
        <p15:guide id="17" pos="2867" userDrawn="1">
          <p15:clr>
            <a:srgbClr val="A4A3A4"/>
          </p15:clr>
        </p15:guide>
        <p15:guide id="18" orient="horz" pos="1427" userDrawn="1">
          <p15:clr>
            <a:srgbClr val="A4A3A4"/>
          </p15:clr>
        </p15:guide>
        <p15:guide id="19" orient="horz" pos="1536" userDrawn="1">
          <p15:clr>
            <a:srgbClr val="A4A3A4"/>
          </p15:clr>
        </p15:guide>
        <p15:guide id="20" orient="horz" pos="3975" userDrawn="1">
          <p15:clr>
            <a:srgbClr val="A4A3A4"/>
          </p15:clr>
        </p15:guide>
        <p15:guide id="21" orient="horz" pos="2160">
          <p15:clr>
            <a:srgbClr val="A4A3A4"/>
          </p15:clr>
        </p15:guide>
        <p15:guide id="22" pos="3120">
          <p15:clr>
            <a:srgbClr val="A4A3A4"/>
          </p15:clr>
        </p15:guide>
        <p15:guide id="23" pos="308">
          <p15:clr>
            <a:srgbClr val="A4A3A4"/>
          </p15:clr>
        </p15:guide>
        <p15:guide id="24" pos="5932">
          <p15:clr>
            <a:srgbClr val="A4A3A4"/>
          </p15:clr>
        </p15:guide>
        <p15:guide id="25" pos="5683">
          <p15:clr>
            <a:srgbClr val="A4A3A4"/>
          </p15:clr>
        </p15:guide>
        <p15:guide id="26" orient="horz" pos="1434">
          <p15:clr>
            <a:srgbClr val="A4A3A4"/>
          </p15:clr>
        </p15:guide>
        <p15:guide id="27" orient="horz" pos="595">
          <p15:clr>
            <a:srgbClr val="A4A3A4"/>
          </p15:clr>
        </p15:guide>
        <p15:guide id="28" pos="2939">
          <p15:clr>
            <a:srgbClr val="A4A3A4"/>
          </p15:clr>
        </p15:guide>
        <p15:guide id="29" pos="3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남희(KIM NAM HEE)/HR담당/SK" initials="김NH" lastIdx="1" clrIdx="0"/>
  <p:cmAuthor id="2" name="유영지(YOO YOUNGJEE)/역량개발담당/SK" initials="유Y" lastIdx="1" clrIdx="1"/>
  <p:cmAuthor id="3" name="유백(YU BAEK)/HR담당/SK" initials="유B" lastIdx="6" clrIdx="2"/>
  <p:cmAuthor id="4" name="김남희(KIM NAM HEE)/HR담당/SK" initials="김NH [2]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9AD6F"/>
    <a:srgbClr val="93CDDD"/>
    <a:srgbClr val="FF7A00"/>
    <a:srgbClr val="254061"/>
    <a:srgbClr val="558ED5"/>
    <a:srgbClr val="929FB0"/>
    <a:srgbClr val="C8CFD7"/>
    <a:srgbClr val="AAC6EA"/>
    <a:srgbClr val="D4E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6196" autoAdjust="0"/>
  </p:normalViewPr>
  <p:slideViewPr>
    <p:cSldViewPr>
      <p:cViewPr varScale="1">
        <p:scale>
          <a:sx n="131" d="100"/>
          <a:sy n="131" d="100"/>
        </p:scale>
        <p:origin x="1504" y="184"/>
      </p:cViewPr>
      <p:guideLst>
        <p:guide pos="149"/>
        <p:guide pos="6091"/>
        <p:guide orient="horz" pos="4088"/>
        <p:guide orient="horz" pos="1298"/>
        <p:guide pos="6023"/>
        <p:guide pos="217"/>
        <p:guide orient="horz" pos="1370"/>
        <p:guide pos="2931"/>
        <p:guide pos="3302"/>
        <p:guide pos="3366"/>
        <p:guide pos="2867"/>
        <p:guide orient="horz" pos="1427"/>
        <p:guide orient="horz" pos="1536"/>
        <p:guide orient="horz" pos="3975"/>
        <p:guide orient="horz" pos="2160"/>
        <p:guide pos="3120"/>
        <p:guide pos="308"/>
        <p:guide pos="5932"/>
        <p:guide pos="5683"/>
        <p:guide orient="horz" pos="1434"/>
        <p:guide orient="horz" pos="595"/>
        <p:guide pos="2939"/>
        <p:guide pos="3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330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22E7D5EE-2E43-4D49-B8E5-2A580577F814}" type="datetimeFigureOut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2021. 6. 6.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8267275-433E-4180-814E-4B35236A27D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27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D4F877D-F0A5-4205-9556-3C835831EB80}" type="datetimeFigureOut">
              <a:rPr lang="ko-KR" altLang="en-US" smtClean="0"/>
              <a:pPr/>
              <a:t>2021. 6. 6.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8"/>
            <a:ext cx="5444490" cy="3913614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606E0C0-4448-4B11-841F-E807EB4C0F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2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6E0C0-4448-4B11-841F-E807EB4C0F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00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1">
            <a:extLst>
              <a:ext uri="{FF2B5EF4-FFF2-40B4-BE49-F238E27FC236}">
                <a16:creationId xmlns:a16="http://schemas.microsoft.com/office/drawing/2014/main" id="{9E5F5DD0-B372-433D-8A89-6E1B32C8DB88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11488-7C53-47B1-B39C-A13781E41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11">
            <a:extLst>
              <a:ext uri="{FF2B5EF4-FFF2-40B4-BE49-F238E27FC236}">
                <a16:creationId xmlns:a16="http://schemas.microsoft.com/office/drawing/2014/main" id="{61623B2D-0D97-4CA9-BF1C-81A61B58B56A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4D915A1-420D-4A4B-85A7-5C6488B5DE6E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E3669-1AC3-4F17-96DA-6583AB8F59D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EEBCBE8-1FE1-455B-85EF-8B0CEED7C8DF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6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B77FF7D-4788-4A15-BC75-0C0971D1A0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692699"/>
            <a:ext cx="9359900" cy="360038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marL="0" indent="0" algn="ctr">
              <a:buNone/>
              <a:defRPr kumimoji="0" lang="ko-KR" altLang="en-US" sz="1600" i="0" u="none" strike="noStrike" kern="1200" cap="none" spc="-50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페이지 헤드라인 카피를 편집합니다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FEC92E9-2BAE-427D-ABB7-3A833CCD988D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9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11">
            <a:extLst>
              <a:ext uri="{FF2B5EF4-FFF2-40B4-BE49-F238E27FC236}">
                <a16:creationId xmlns:a16="http://schemas.microsoft.com/office/drawing/2014/main" id="{3D332C38-F3DE-476A-82A4-4E21C3FFA337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A142-6F3F-4EF3-ABAB-42958F94F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37" y="3607727"/>
            <a:ext cx="857248" cy="4396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7CB342-F4FB-4285-9D2E-E87F1E34E7ED}"/>
              </a:ext>
            </a:extLst>
          </p:cNvPr>
          <p:cNvCxnSpPr/>
          <p:nvPr userDrawn="1"/>
        </p:nvCxnSpPr>
        <p:spPr>
          <a:xfrm>
            <a:off x="3044788" y="3430076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056A81E-AFCB-4B72-AC65-2B523FAADF36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8659AF-E7A1-4A04-91B1-C9F631C4F56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2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87" r:id="rId4"/>
    <p:sldLayoutId id="214748368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ory-registry.cloudzcp.io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ory-devops.cloudzcp.io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amfpjt-member-app-dev:8080/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0.tiff"/><Relationship Id="rId26" Type="http://schemas.openxmlformats.org/officeDocument/2006/relationships/image" Target="../media/image28.png"/><Relationship Id="rId3" Type="http://schemas.openxmlformats.org/officeDocument/2006/relationships/image" Target="../media/image6.tiff"/><Relationship Id="rId21" Type="http://schemas.openxmlformats.org/officeDocument/2006/relationships/image" Target="../media/image23.png"/><Relationship Id="rId7" Type="http://schemas.openxmlformats.org/officeDocument/2006/relationships/image" Target="../media/image10.emf"/><Relationship Id="rId12" Type="http://schemas.openxmlformats.org/officeDocument/2006/relationships/image" Target="../media/image15.tiff"/><Relationship Id="rId17" Type="http://schemas.openxmlformats.org/officeDocument/2006/relationships/image" Target="../media/image19.tiff"/><Relationship Id="rId25" Type="http://schemas.openxmlformats.org/officeDocument/2006/relationships/image" Target="../media/image27.png"/><Relationship Id="rId2" Type="http://schemas.openxmlformats.org/officeDocument/2006/relationships/image" Target="../media/image5.tiff"/><Relationship Id="rId16" Type="http://schemas.openxmlformats.org/officeDocument/2006/relationships/image" Target="../media/image18.tiff"/><Relationship Id="rId20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6.png"/><Relationship Id="rId5" Type="http://schemas.openxmlformats.org/officeDocument/2006/relationships/image" Target="../media/image8.tiff"/><Relationship Id="rId15" Type="http://schemas.microsoft.com/office/2007/relationships/hdphoto" Target="../media/hdphoto1.wdp"/><Relationship Id="rId23" Type="http://schemas.openxmlformats.org/officeDocument/2006/relationships/image" Target="../media/image25.png"/><Relationship Id="rId10" Type="http://schemas.openxmlformats.org/officeDocument/2006/relationships/image" Target="../media/image13.png"/><Relationship Id="rId19" Type="http://schemas.openxmlformats.org/officeDocument/2006/relationships/image" Target="../media/image21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52800" y="3626846"/>
            <a:ext cx="3312367" cy="92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3867" tIns="46938" rIns="93867" bIns="46938">
            <a:spAutoFit/>
          </a:bodyPr>
          <a:lstStyle/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Cloud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그룹 한상훈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2021.06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C28A6-C7D2-471F-BDDA-71E1B3A2A6D3}"/>
              </a:ext>
            </a:extLst>
          </p:cNvPr>
          <p:cNvSpPr txBox="1"/>
          <p:nvPr/>
        </p:nvSpPr>
        <p:spPr>
          <a:xfrm>
            <a:off x="0" y="40907"/>
            <a:ext cx="990600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pplication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M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odernization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F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actory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147961-7F10-4A2D-B0B6-5944C647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91613"/>
            <a:ext cx="9906000" cy="255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</a:p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</a:p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Framework </a:t>
            </a:r>
          </a:p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</a:t>
            </a:r>
            <a:endParaRPr kumimoji="0" lang="ko-KR" altLang="en-US" sz="4000" b="1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26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046E-D25B-2B45-A818-8042F37A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F4A09-C732-4247-B650-3B597EAF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복수의 프로젝트를 </a:t>
            </a:r>
            <a:r>
              <a:rPr lang="ko-KR" altLang="en-US" dirty="0" err="1"/>
              <a:t>배포환경</a:t>
            </a:r>
            <a:r>
              <a:rPr lang="en-US" altLang="ko-KR" dirty="0"/>
              <a:t>(</a:t>
            </a:r>
            <a:r>
              <a:rPr lang="ko-KR" altLang="en-US" dirty="0"/>
              <a:t>프로파일</a:t>
            </a:r>
            <a:r>
              <a:rPr lang="en-US" altLang="ko-KR" dirty="0"/>
              <a:t>)</a:t>
            </a:r>
            <a:r>
              <a:rPr lang="ko-KR" altLang="en-US" dirty="0"/>
              <a:t>에 따라 구성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55F5F-FED8-B743-B589-9941B557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980728"/>
            <a:ext cx="81661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3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BB7AD0-E696-174A-81BF-AB04CAFE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49" y="1352550"/>
            <a:ext cx="8166100" cy="415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165D2-CE9F-AF4E-B191-4F1A662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10ED-2789-9447-A549-09BE419D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내에 마이크로서비스 구성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B99995-889A-5A40-8B46-F7A767A4C00F}"/>
              </a:ext>
            </a:extLst>
          </p:cNvPr>
          <p:cNvSpPr/>
          <p:nvPr/>
        </p:nvSpPr>
        <p:spPr>
          <a:xfrm>
            <a:off x="2468724" y="3717032"/>
            <a:ext cx="403244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CA2B3C-B5E6-FD46-9500-BA798BD55E4B}"/>
              </a:ext>
            </a:extLst>
          </p:cNvPr>
          <p:cNvSpPr/>
          <p:nvPr/>
        </p:nvSpPr>
        <p:spPr>
          <a:xfrm>
            <a:off x="2792760" y="4185084"/>
            <a:ext cx="1062119" cy="810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1B349-6371-1846-A4F1-EE6C4F31F708}"/>
              </a:ext>
            </a:extLst>
          </p:cNvPr>
          <p:cNvSpPr/>
          <p:nvPr/>
        </p:nvSpPr>
        <p:spPr>
          <a:xfrm>
            <a:off x="5601072" y="4185084"/>
            <a:ext cx="1152128" cy="810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75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532D-762D-3E40-84D3-D12A3A2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B4CB-B760-B24C-8438-DE953F4F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내에 연계 </a:t>
            </a:r>
            <a:r>
              <a:rPr lang="en-US" altLang="ko-KR" dirty="0"/>
              <a:t>Backend </a:t>
            </a:r>
            <a:r>
              <a:rPr lang="ko-KR" altLang="en-US" dirty="0"/>
              <a:t>서비스 설정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9AE09-5450-4D4D-AF53-843E0CF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39" y="1376772"/>
            <a:ext cx="7786521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0496-76DA-4E42-8259-95BD691B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BC7A-B792-8040-BC02-EC9CBB67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프로젝트에서 사용할 외부 노출 </a:t>
            </a:r>
            <a:r>
              <a:rPr lang="en-US" altLang="ko-KR" dirty="0"/>
              <a:t>Ingress </a:t>
            </a:r>
            <a:r>
              <a:rPr lang="ko-KR" altLang="en-US" dirty="0"/>
              <a:t>정의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DDFCD-6530-8840-81C9-10AF0E63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2" y="1556791"/>
            <a:ext cx="8424936" cy="42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4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0496-76DA-4E42-8259-95BD691B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BC7A-B792-8040-BC02-EC9CBB67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프로젝트의 </a:t>
            </a:r>
            <a:r>
              <a:rPr lang="ko-KR" altLang="en-US" dirty="0" err="1"/>
              <a:t>형상정보</a:t>
            </a:r>
            <a:r>
              <a:rPr lang="en-US" altLang="ko-KR" dirty="0"/>
              <a:t>(</a:t>
            </a:r>
            <a:r>
              <a:rPr lang="ko-KR" altLang="en-US" dirty="0" err="1"/>
              <a:t>아우터</a:t>
            </a:r>
            <a:r>
              <a:rPr lang="ko-KR" altLang="en-US" dirty="0"/>
              <a:t> 아키텍처 </a:t>
            </a:r>
            <a:r>
              <a:rPr lang="en-US" altLang="ko-KR" dirty="0"/>
              <a:t>+</a:t>
            </a:r>
            <a:r>
              <a:rPr lang="ko-KR" altLang="en-US" dirty="0"/>
              <a:t> 배포 파이프라인 코드</a:t>
            </a:r>
            <a:r>
              <a:rPr lang="en-US" altLang="ko-KR" dirty="0"/>
              <a:t>)</a:t>
            </a:r>
            <a:r>
              <a:rPr lang="ko-KR" altLang="en-US" dirty="0"/>
              <a:t>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8233E-5BD9-1D4D-963E-F2332F99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304764"/>
            <a:ext cx="8028892" cy="51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0496-76DA-4E42-8259-95BD691B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BC7A-B792-8040-BC02-EC9CBB67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배포대상</a:t>
            </a:r>
            <a:r>
              <a:rPr lang="ko-KR" altLang="en-US" dirty="0"/>
              <a:t> 클러스터를 위한 클러스터 및 이미지 레지스트리 정보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D425-072C-4E4F-B6E5-35392F19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96" y="1139008"/>
            <a:ext cx="7596844" cy="54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0496-76DA-4E42-8259-95BD691B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BC7A-B792-8040-BC02-EC9CBB67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배포 파이프라인 자동 구성을 위한 배포 설정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6945F-680F-E945-A419-060BA23C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49" y="1282700"/>
            <a:ext cx="67183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AB94-8318-594C-8D0E-BB436346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91D2-7CF0-8648-A7E6-EE94A4FF5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마이크로서비스가 구현할 마이크로서비스 아키텍처 패턴 정보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A1FC-E7F5-E149-BF1E-0E5F65C26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36" y="1052737"/>
            <a:ext cx="6731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ACDC-2A95-3642-84D8-04CEC8DD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9B8C1-2376-F342-A933-4692E099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마이크로서비스가 구현할 마이크로서비스 아키텍처 패턴 정의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D007D-DE05-DD45-A0CB-03EFC961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0" y="1268760"/>
            <a:ext cx="8553400" cy="51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5926-0512-D043-A8AD-665B3C47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3437-BC3D-4443-AAD5-A8DEB92D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마이크로서비스 배포를 위한 설정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9AF6-1EEC-5E44-B035-22EB2C0B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1217138"/>
            <a:ext cx="6667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007332" y="1124744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1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007332" y="2456891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2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007332" y="3789038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3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5007332" y="5121188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35803" y="1170935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App. Modern FWK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마이크로서비스 생성하기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35803" y="3839099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마이크로서비스 배포하기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35803" y="5173182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CICD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4BEE0E-0992-4CEA-958C-106A73CB1418}"/>
              </a:ext>
            </a:extLst>
          </p:cNvPr>
          <p:cNvCxnSpPr/>
          <p:nvPr/>
        </p:nvCxnSpPr>
        <p:spPr>
          <a:xfrm>
            <a:off x="4948421" y="2069756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57D144-D7D4-4496-867F-D1B187DD7250}"/>
              </a:ext>
            </a:extLst>
          </p:cNvPr>
          <p:cNvCxnSpPr/>
          <p:nvPr/>
        </p:nvCxnSpPr>
        <p:spPr>
          <a:xfrm>
            <a:off x="4898669" y="4704925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55DD365-7407-184C-B21B-773C2CB71158}"/>
              </a:ext>
            </a:extLst>
          </p:cNvPr>
          <p:cNvSpPr/>
          <p:nvPr/>
        </p:nvSpPr>
        <p:spPr>
          <a:xfrm>
            <a:off x="4772980" y="4581128"/>
            <a:ext cx="504056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0A26E18-3B98-DD4C-AC89-CF5E83663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638" y="5117765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5EF68-5B56-4343-BF57-8A07C0C3E302}"/>
              </a:ext>
            </a:extLst>
          </p:cNvPr>
          <p:cNvSpPr txBox="1"/>
          <p:nvPr/>
        </p:nvSpPr>
        <p:spPr>
          <a:xfrm>
            <a:off x="5834109" y="5167826"/>
            <a:ext cx="3794861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팩토리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프로젝트 구성하기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7" name="직선 화살표 연결선 29">
            <a:extLst>
              <a:ext uri="{FF2B5EF4-FFF2-40B4-BE49-F238E27FC236}">
                <a16:creationId xmlns:a16="http://schemas.microsoft.com/office/drawing/2014/main" id="{43E82464-E4F7-0442-9DEC-EB4F87DB1766}"/>
              </a:ext>
            </a:extLst>
          </p:cNvPr>
          <p:cNvCxnSpPr/>
          <p:nvPr/>
        </p:nvCxnSpPr>
        <p:spPr>
          <a:xfrm>
            <a:off x="4962718" y="4716068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0">
            <a:extLst>
              <a:ext uri="{FF2B5EF4-FFF2-40B4-BE49-F238E27FC236}">
                <a16:creationId xmlns:a16="http://schemas.microsoft.com/office/drawing/2014/main" id="{D8B5F315-6FEF-DD44-93D8-1E77B3D1F4BA}"/>
              </a:ext>
            </a:extLst>
          </p:cNvPr>
          <p:cNvCxnSpPr/>
          <p:nvPr/>
        </p:nvCxnSpPr>
        <p:spPr>
          <a:xfrm>
            <a:off x="4896975" y="6033652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0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5926-0512-D043-A8AD-665B3C47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3437-BC3D-4443-AAD5-A8DEB92D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생성되는 </a:t>
            </a:r>
            <a:r>
              <a:rPr lang="ko-KR" altLang="en-US" dirty="0" err="1"/>
              <a:t>형상정보</a:t>
            </a:r>
            <a:r>
              <a:rPr lang="ko-KR" altLang="en-US" dirty="0"/>
              <a:t> 및 파이프라인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3906B-AC52-6045-9994-9DFD6C66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" y="1376772"/>
            <a:ext cx="4673600" cy="260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03A51-52DD-D64C-AA92-1B754459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56" y="4113076"/>
            <a:ext cx="5130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마이크로서비스 생성하기</a:t>
            </a:r>
          </a:p>
        </p:txBody>
      </p:sp>
    </p:spTree>
    <p:extLst>
      <p:ext uri="{BB962C8B-B14F-4D97-AF65-F5344CB8AC3E}">
        <p14:creationId xmlns:p14="http://schemas.microsoft.com/office/powerpoint/2010/main" val="1187659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717136-E23B-4F27-B97B-DF1A3D12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생성하기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6537" y="1412776"/>
            <a:ext cx="9432925" cy="4968552"/>
            <a:chOff x="224586" y="2064102"/>
            <a:chExt cx="4428000" cy="4429124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86DEFA32-0AC9-4830-A167-8A180E5C1CB3}"/>
                </a:ext>
              </a:extLst>
            </p:cNvPr>
            <p:cNvSpPr/>
            <p:nvPr/>
          </p:nvSpPr>
          <p:spPr>
            <a:xfrm>
              <a:off x="224586" y="2263395"/>
              <a:ext cx="4428000" cy="4229831"/>
            </a:xfrm>
            <a:prstGeom prst="roundRect">
              <a:avLst>
                <a:gd name="adj" fmla="val 3489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dist="381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786841" latinLnBrk="0">
                <a:spcAft>
                  <a:spcPts val="300"/>
                </a:spcAft>
              </a:pPr>
              <a:endPara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37436" y="2064102"/>
              <a:ext cx="3802299" cy="360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90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latinLnBrk="0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평가 기준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344741" y="1965409"/>
            <a:ext cx="9216513" cy="1233287"/>
          </a:xfrm>
          <a:prstGeom prst="rect">
            <a:avLst/>
          </a:prstGeom>
          <a:noFill/>
        </p:spPr>
        <p:txBody>
          <a:bodyPr wrap="square" lIns="90000" tIns="46800" rIns="0" bIns="46800" rtlCol="0" anchor="t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실습과정을 따라서 프로젝트 형상 생성에서부터 마이크로서비스 배포까지 모두 수행해야 함</a:t>
            </a:r>
            <a:endParaRPr lang="en-US" altLang="ko-KR" sz="1600" b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교육용 네임스페이스에 배포된 마이크로서비스 </a:t>
            </a: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pod/service </a:t>
            </a:r>
            <a:r>
              <a:rPr lang="ko-KR" altLang="en-US" sz="1600" b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이용하여 평가</a:t>
            </a:r>
            <a:endParaRPr lang="en-US" altLang="ko-KR" sz="1600" b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lang="ko-KR" altLang="en-US" sz="1600" b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이전시간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사용한 </a:t>
            </a: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edu001 ~ edu012 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계정을 사용하여 </a:t>
            </a: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factory-</a:t>
            </a:r>
            <a:r>
              <a:rPr lang="en-US" altLang="ko-KR" sz="1600" b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console.cloudzcp.io</a:t>
            </a: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기타 서비스 사용</a:t>
            </a:r>
            <a:endParaRPr lang="en-US" altLang="ko-KR" sz="1600" b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88331C-9A79-4D85-84E9-304A688B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5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7111CD-63A5-B048-A103-7FE00C26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68" y="756470"/>
            <a:ext cx="5638800" cy="294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5A979-09A1-3C42-A141-5D4808F9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Git </a:t>
            </a:r>
            <a:r>
              <a:rPr lang="ko-KR" altLang="en-US" dirty="0"/>
              <a:t>준비</a:t>
            </a:r>
            <a:r>
              <a:rPr lang="en-US" altLang="ko-KR" dirty="0"/>
              <a:t> – </a:t>
            </a:r>
            <a:r>
              <a:rPr lang="ko-KR" altLang="en-US" dirty="0"/>
              <a:t>프로젝트 형상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C1772F-6520-0E4A-A973-034F38F9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947572"/>
            <a:ext cx="2832100" cy="172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422CD7-70A0-2044-938C-20C5DA129349}"/>
              </a:ext>
            </a:extLst>
          </p:cNvPr>
          <p:cNvSpPr/>
          <p:nvPr/>
        </p:nvSpPr>
        <p:spPr>
          <a:xfrm>
            <a:off x="2900772" y="1412776"/>
            <a:ext cx="42818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EDE1CE-5822-CB4D-B23B-555060F5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15" y="3786651"/>
            <a:ext cx="7556500" cy="1943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C4398E-7595-8D48-96F9-E12363B57692}"/>
              </a:ext>
            </a:extLst>
          </p:cNvPr>
          <p:cNvSpPr txBox="1"/>
          <p:nvPr/>
        </p:nvSpPr>
        <p:spPr>
          <a:xfrm>
            <a:off x="59987" y="4841667"/>
            <a:ext cx="6142297" cy="1574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console.cloudzcp.io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DevOps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 Code (factory-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git.cloudzcp.io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)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Repository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생성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(Private)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name :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msafw-edu001-config ~ msafw-edu012-config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https://factory-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git.cloudzcp.io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/msafw-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-config.git</a:t>
            </a:r>
          </a:p>
        </p:txBody>
      </p:sp>
    </p:spTree>
    <p:extLst>
      <p:ext uri="{BB962C8B-B14F-4D97-AF65-F5344CB8AC3E}">
        <p14:creationId xmlns:p14="http://schemas.microsoft.com/office/powerpoint/2010/main" val="308766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3635-0FB1-474F-B399-2E61F0D3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Git </a:t>
            </a:r>
            <a:r>
              <a:rPr lang="ko-KR" altLang="en-US" dirty="0"/>
              <a:t>준비 </a:t>
            </a:r>
            <a:r>
              <a:rPr lang="en-US" altLang="ko-KR" dirty="0"/>
              <a:t>–</a:t>
            </a:r>
            <a:r>
              <a:rPr lang="ko-KR" altLang="en-US" dirty="0"/>
              <a:t> 애플리케이션 소스코드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4DE4A-791C-5A45-8979-A5FBA2A9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8" y="980728"/>
            <a:ext cx="5499100" cy="222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FB11A-6047-5B4D-AF6B-E7D9C02EF3D0}"/>
              </a:ext>
            </a:extLst>
          </p:cNvPr>
          <p:cNvSpPr txBox="1"/>
          <p:nvPr/>
        </p:nvSpPr>
        <p:spPr>
          <a:xfrm>
            <a:off x="1389763" y="2636912"/>
            <a:ext cx="7126472" cy="1574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console.cloudzcp.io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DevOps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 Code (factory-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git.cloudzcp.io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)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Repository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생성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(Private)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name :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healthcheck-edu001 ~ healthcheck-edu012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https://factory-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git.cloudzcp.io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/healthcheck-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.git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43C91-530A-4043-BE1D-53BA2534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9" y="4461532"/>
            <a:ext cx="7645400" cy="195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55B80-C197-804A-A325-D71F1B6AE8F7}"/>
              </a:ext>
            </a:extLst>
          </p:cNvPr>
          <p:cNvSpPr txBox="1"/>
          <p:nvPr/>
        </p:nvSpPr>
        <p:spPr>
          <a:xfrm>
            <a:off x="2432720" y="1753804"/>
            <a:ext cx="1800200" cy="22185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KR" sz="800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healthcheck-edu001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DACCB-4123-8F4F-A3C7-920D0E05264C}"/>
              </a:ext>
            </a:extLst>
          </p:cNvPr>
          <p:cNvSpPr txBox="1"/>
          <p:nvPr/>
        </p:nvSpPr>
        <p:spPr>
          <a:xfrm>
            <a:off x="1532620" y="4509120"/>
            <a:ext cx="2016224" cy="28668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KR" sz="12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healthcheck-edu001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83423-1831-CA4A-B28E-0A2F3104A7AC}"/>
              </a:ext>
            </a:extLst>
          </p:cNvPr>
          <p:cNvSpPr txBox="1"/>
          <p:nvPr/>
        </p:nvSpPr>
        <p:spPr>
          <a:xfrm>
            <a:off x="3512840" y="5858841"/>
            <a:ext cx="1728192" cy="270459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KR" sz="1050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healthcheck-edu001.git</a:t>
            </a:r>
          </a:p>
        </p:txBody>
      </p:sp>
    </p:spTree>
    <p:extLst>
      <p:ext uri="{BB962C8B-B14F-4D97-AF65-F5344CB8AC3E}">
        <p14:creationId xmlns:p14="http://schemas.microsoft.com/office/powerpoint/2010/main" val="299284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719E-1DE8-2A40-9505-67780311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Git </a:t>
            </a:r>
            <a:r>
              <a:rPr lang="ko-KR" altLang="en-US" dirty="0"/>
              <a:t>준비 </a:t>
            </a:r>
            <a:r>
              <a:rPr lang="en-US" altLang="ko-KR" dirty="0"/>
              <a:t>–</a:t>
            </a:r>
            <a:r>
              <a:rPr lang="ko-KR" altLang="en-US" dirty="0"/>
              <a:t> 애플리케이션 소스코드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226F6-CF90-4E48-8604-BED062CD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4" y="1304764"/>
            <a:ext cx="3924300" cy="490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B31A8-C0D7-9A48-B773-3F71AFAB6AC9}"/>
              </a:ext>
            </a:extLst>
          </p:cNvPr>
          <p:cNvSpPr txBox="1"/>
          <p:nvPr/>
        </p:nvSpPr>
        <p:spPr>
          <a:xfrm>
            <a:off x="2360712" y="2456892"/>
            <a:ext cx="7126472" cy="3144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제공된 애플리케이션 소스코드 압축 해제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폴더명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변경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base-pom/service1  base-pom/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healthcheck-edu001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파일수정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/base-pom/healthcheck-edu001/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pom.xml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pom.xml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&lt;parent&gt;</a:t>
            </a:r>
          </a:p>
          <a:p>
            <a:pPr marL="1550988" lvl="3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</a:p>
          <a:p>
            <a:pPr marL="1550988" lvl="3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relativePath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&gt;base-pom/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healthcheck-edu001/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relativePath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git add, commit &amp; git push origin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15215-7A1A-3244-B14B-B54940D5D46D}"/>
              </a:ext>
            </a:extLst>
          </p:cNvPr>
          <p:cNvSpPr txBox="1"/>
          <p:nvPr/>
        </p:nvSpPr>
        <p:spPr>
          <a:xfrm>
            <a:off x="1424608" y="1383028"/>
            <a:ext cx="2016224" cy="28668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KR" sz="12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healthcheck-edu001</a:t>
            </a:r>
          </a:p>
        </p:txBody>
      </p:sp>
    </p:spTree>
    <p:extLst>
      <p:ext uri="{BB962C8B-B14F-4D97-AF65-F5344CB8AC3E}">
        <p14:creationId xmlns:p14="http://schemas.microsoft.com/office/powerpoint/2010/main" val="3502849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22E0-D88C-A54A-B569-E2E8C4F9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Git </a:t>
            </a:r>
            <a:r>
              <a:rPr lang="ko-KR" altLang="en-US" dirty="0"/>
              <a:t>준비</a:t>
            </a:r>
            <a:r>
              <a:rPr lang="en-US" altLang="ko-KR" dirty="0"/>
              <a:t> – Access Token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F0287-604A-A440-A180-3252DB22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4" y="728700"/>
            <a:ext cx="1498600" cy="2044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445B5-D2AF-6E4D-9DAE-AA181672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4" y="728700"/>
            <a:ext cx="7480300" cy="2387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0B5F3-8AE4-184B-B426-C2C439D1A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704" y="4473116"/>
            <a:ext cx="7467600" cy="200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6B413-CAB1-6143-B71B-0A2C114C7FA8}"/>
              </a:ext>
            </a:extLst>
          </p:cNvPr>
          <p:cNvSpPr txBox="1"/>
          <p:nvPr/>
        </p:nvSpPr>
        <p:spPr>
          <a:xfrm>
            <a:off x="278084" y="3321245"/>
            <a:ext cx="5394996" cy="9469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우상단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프로필버튼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Settings  Applications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Generate New Token :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msafw-edu001 ~ msafw-edu012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생성된 토큰을 복사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잘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적어두기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60CF8-C204-064F-BD47-4C7D04017EA6}"/>
              </a:ext>
            </a:extLst>
          </p:cNvPr>
          <p:cNvSpPr/>
          <p:nvPr/>
        </p:nvSpPr>
        <p:spPr>
          <a:xfrm>
            <a:off x="704528" y="1819820"/>
            <a:ext cx="107215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9049B-9E67-1B41-B2F8-15CD12028537}"/>
              </a:ext>
            </a:extLst>
          </p:cNvPr>
          <p:cNvSpPr/>
          <p:nvPr/>
        </p:nvSpPr>
        <p:spPr>
          <a:xfrm>
            <a:off x="1207791" y="656692"/>
            <a:ext cx="540853" cy="425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7EC24-0D5B-F641-9272-40FCF3B3EADA}"/>
              </a:ext>
            </a:extLst>
          </p:cNvPr>
          <p:cNvSpPr/>
          <p:nvPr/>
        </p:nvSpPr>
        <p:spPr>
          <a:xfrm>
            <a:off x="5277036" y="781075"/>
            <a:ext cx="792088" cy="373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4301C-AF17-584F-9152-9C93C3B5DEC4}"/>
              </a:ext>
            </a:extLst>
          </p:cNvPr>
          <p:cNvSpPr/>
          <p:nvPr/>
        </p:nvSpPr>
        <p:spPr>
          <a:xfrm>
            <a:off x="2468724" y="2199528"/>
            <a:ext cx="1080120" cy="8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52C4E1-E9F9-2148-A17C-42D075490ADC}"/>
              </a:ext>
            </a:extLst>
          </p:cNvPr>
          <p:cNvSpPr/>
          <p:nvPr/>
        </p:nvSpPr>
        <p:spPr>
          <a:xfrm>
            <a:off x="4899534" y="4941168"/>
            <a:ext cx="221370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E2D8-4707-D146-A8F8-90C6D17C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이미지 레지스트리 준비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A8121-0A07-2B46-ADAD-164B5E4E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0" y="2339070"/>
            <a:ext cx="2997200" cy="2870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0E3E9E-0A24-6543-9401-9460081FD857}"/>
              </a:ext>
            </a:extLst>
          </p:cNvPr>
          <p:cNvSpPr/>
          <p:nvPr/>
        </p:nvSpPr>
        <p:spPr>
          <a:xfrm>
            <a:off x="2293914" y="2699110"/>
            <a:ext cx="107215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71AAC-1646-FD4E-A441-FB1AC7A5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70" y="3491198"/>
            <a:ext cx="38862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6F13DA-8127-FE4E-AC3C-9A4CBEE11372}"/>
              </a:ext>
            </a:extLst>
          </p:cNvPr>
          <p:cNvSpPr/>
          <p:nvPr/>
        </p:nvSpPr>
        <p:spPr>
          <a:xfrm>
            <a:off x="4382145" y="5723446"/>
            <a:ext cx="39604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D6C83-ED17-C945-B0E1-DCBC5D4FC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76" y="1160748"/>
            <a:ext cx="4889500" cy="466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E4092-9EE8-614A-A206-3DB588130D28}"/>
              </a:ext>
            </a:extLst>
          </p:cNvPr>
          <p:cNvSpPr txBox="1"/>
          <p:nvPr/>
        </p:nvSpPr>
        <p:spPr>
          <a:xfrm>
            <a:off x="978227" y="999286"/>
            <a:ext cx="5394996" cy="9469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Console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 DevOps  Registry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우상단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계정명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User Profile</a:t>
            </a:r>
            <a:endParaRPr lang="en-US" altLang="ko-KR" sz="1400" b="1" dirty="0">
              <a:solidFill>
                <a:srgbClr val="FF0000"/>
              </a:solidFill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CLI Secret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의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복사버튼을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클릭하여 토큰을 복사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,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잘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적어두기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8521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E5817-9216-7841-81A9-30C5539D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133600"/>
            <a:ext cx="8178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5A979-09A1-3C42-A141-5D4808F9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F2A7A-7CD9-2941-8CE0-B533B1C35104}"/>
              </a:ext>
            </a:extLst>
          </p:cNvPr>
          <p:cNvSpPr/>
          <p:nvPr/>
        </p:nvSpPr>
        <p:spPr>
          <a:xfrm>
            <a:off x="7797316" y="2780928"/>
            <a:ext cx="7560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25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9111-498E-7245-B642-0603ED0C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4EFDD-00F9-504B-8980-ADF4B3FB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8" y="1304764"/>
            <a:ext cx="6731000" cy="458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C0B1B-6363-A945-84FB-FCFAC7F9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19" y="1914200"/>
            <a:ext cx="6718300" cy="46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D71B5-0BDC-3D48-B0DF-A7BAA18C9C60}"/>
              </a:ext>
            </a:extLst>
          </p:cNvPr>
          <p:cNvSpPr txBox="1"/>
          <p:nvPr/>
        </p:nvSpPr>
        <p:spPr>
          <a:xfrm>
            <a:off x="2396716" y="665121"/>
            <a:ext cx="7425941" cy="2202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Name :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edu001~edu012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(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교육용 프로젝트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프로필 이름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dev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Protocol : HTTPS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Repo : https://factory-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msafw-edu001-config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.git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Username : org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소속된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사용자 이름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Password : org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소속된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사용자의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Access Token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Labels : </a:t>
            </a:r>
            <a:r>
              <a:rPr lang="en-US" altLang="ko-KR" sz="1400" b="1" dirty="0" err="1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=edu001 ~ </a:t>
            </a:r>
            <a:r>
              <a:rPr lang="en-US" altLang="ko-KR" sz="1400" b="1" dirty="0" err="1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=edu012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11C15-D4CB-5A47-A1B7-E66CD0DCF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948" y="5794214"/>
            <a:ext cx="546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5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Appl. Modern FWK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488435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BE63-E72E-2549-960F-946D1FAB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751DF-46C7-C642-91EA-D0673374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00" y="853492"/>
            <a:ext cx="6553200" cy="340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18FFD-C981-CE45-9882-A09AB7AC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0" y="4565473"/>
            <a:ext cx="6565900" cy="168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00B2F9-75F6-E443-A05A-347A0CD1D316}"/>
              </a:ext>
            </a:extLst>
          </p:cNvPr>
          <p:cNvSpPr/>
          <p:nvPr/>
        </p:nvSpPr>
        <p:spPr>
          <a:xfrm>
            <a:off x="5637076" y="2924944"/>
            <a:ext cx="7560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72E09-95E3-FB47-8959-342CCCE60CA6}"/>
              </a:ext>
            </a:extLst>
          </p:cNvPr>
          <p:cNvSpPr/>
          <p:nvPr/>
        </p:nvSpPr>
        <p:spPr>
          <a:xfrm>
            <a:off x="5637076" y="4905164"/>
            <a:ext cx="7560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B96256-2DB1-6A43-B200-CF7652E7DD44}"/>
              </a:ext>
            </a:extLst>
          </p:cNvPr>
          <p:cNvSpPr/>
          <p:nvPr/>
        </p:nvSpPr>
        <p:spPr>
          <a:xfrm>
            <a:off x="5277036" y="4689140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KR" sz="1600" b="1" dirty="0">
                <a:solidFill>
                  <a:schemeClr val="bg1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E88E56-FD1D-7349-926E-930276838EDF}"/>
              </a:ext>
            </a:extLst>
          </p:cNvPr>
          <p:cNvSpPr/>
          <p:nvPr/>
        </p:nvSpPr>
        <p:spPr>
          <a:xfrm>
            <a:off x="5254321" y="2708920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KR" sz="1600" b="1" dirty="0">
                <a:solidFill>
                  <a:schemeClr val="bg1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A6CAD-796F-BC41-81E5-0B1343F55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660" y="2285609"/>
            <a:ext cx="546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7494-C04C-5B43-9A00-068FFA9D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서비스 생성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D5C52-B6DF-AC41-ACED-D50601E1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980728"/>
            <a:ext cx="4968552" cy="3812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7EBD6-101C-A54E-940A-12369AED43A7}"/>
              </a:ext>
            </a:extLst>
          </p:cNvPr>
          <p:cNvSpPr txBox="1"/>
          <p:nvPr/>
        </p:nvSpPr>
        <p:spPr>
          <a:xfrm>
            <a:off x="2504728" y="2204864"/>
            <a:ext cx="6201805" cy="1574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Name :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-db-dev ~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edu012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-db-dev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Type :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mariadb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Url</a:t>
            </a:r>
            <a:r>
              <a:rPr 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제공된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DB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jdbc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string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Username : admin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Password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제공된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ZDB credential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73BAB-6E61-2A43-B153-CA35A2BB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5003790"/>
            <a:ext cx="6286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6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3AF9A-1CF2-0140-94A4-41DB6DE5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4" y="833828"/>
            <a:ext cx="6540500" cy="4533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8F9E2-A9F1-1C49-86AB-2FBF1693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생성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1E4A8-4CFF-5A4A-B95B-381A27D3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4718828"/>
            <a:ext cx="33528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976B8-CED9-C541-ACE4-3341A769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14" y="3610017"/>
            <a:ext cx="6553200" cy="314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ACA03-C503-3445-929F-8F54069B175B}"/>
              </a:ext>
            </a:extLst>
          </p:cNvPr>
          <p:cNvSpPr txBox="1"/>
          <p:nvPr/>
        </p:nvSpPr>
        <p:spPr>
          <a:xfrm>
            <a:off x="3548334" y="608152"/>
            <a:ext cx="6211842" cy="40862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name : healthcheck-edu001 ~ healthcheck-edu012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Source Git Repository 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https://factory-git.cloudzcp.io/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/healthcheck-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.git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Protocol : HTTPS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Username : edu001 ~ 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Password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복사해둔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Access Token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라벨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app=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healthcheck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Deployment Property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 Replica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값을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1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로 설정한다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설정하기에서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데이터메세지관리설정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DB Access Property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사용 체크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(DB </a:t>
            </a:r>
            <a:r>
              <a:rPr lang="ko-KR" altLang="en-US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설정 확인 요망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)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DB Instance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에 앞서 생성한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백엔드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서비스 선택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-db-dev ~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edu012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-db-dev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그 외 세부 설정은 생략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59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61E0D-AB2C-CE43-9175-001F318A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8" y="918194"/>
            <a:ext cx="6591300" cy="344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FD6A5-7A06-BC40-9411-D59BB4B7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형상에 코드 배포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37328-7C03-FC4A-A8BE-18B2B765ABD3}"/>
              </a:ext>
            </a:extLst>
          </p:cNvPr>
          <p:cNvSpPr/>
          <p:nvPr/>
        </p:nvSpPr>
        <p:spPr>
          <a:xfrm>
            <a:off x="4790340" y="1272712"/>
            <a:ext cx="7560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7A0287-0DFF-5942-BF54-59909E07E374}"/>
              </a:ext>
            </a:extLst>
          </p:cNvPr>
          <p:cNvSpPr/>
          <p:nvPr/>
        </p:nvSpPr>
        <p:spPr>
          <a:xfrm>
            <a:off x="4430300" y="1056688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1</a:t>
            </a:r>
            <a:endParaRPr lang="en-KR" sz="1600" b="1" dirty="0">
              <a:solidFill>
                <a:schemeClr val="bg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170397-7BFA-3A40-B6CD-75E3DF51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05" y="2703048"/>
            <a:ext cx="2694930" cy="27796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7BED20-97D2-E440-928C-AC40663AD680}"/>
              </a:ext>
            </a:extLst>
          </p:cNvPr>
          <p:cNvSpPr/>
          <p:nvPr/>
        </p:nvSpPr>
        <p:spPr>
          <a:xfrm>
            <a:off x="4199513" y="4651261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2</a:t>
            </a:r>
            <a:endParaRPr lang="en-KR" sz="1600" b="1" dirty="0">
              <a:solidFill>
                <a:schemeClr val="bg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B978C-7B6C-D54D-83B7-4BFF911785E9}"/>
              </a:ext>
            </a:extLst>
          </p:cNvPr>
          <p:cNvSpPr/>
          <p:nvPr/>
        </p:nvSpPr>
        <p:spPr>
          <a:xfrm>
            <a:off x="4501666" y="4988876"/>
            <a:ext cx="7560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03CA9F-F7D2-7245-920E-BEE02F99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88" y="2708920"/>
            <a:ext cx="2984854" cy="2773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8EE603-D2C9-5C4B-9553-281FA659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422" y="5776603"/>
            <a:ext cx="3630169" cy="9028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5F29BC-E66C-1847-801B-C756AF841C61}"/>
              </a:ext>
            </a:extLst>
          </p:cNvPr>
          <p:cNvSpPr/>
          <p:nvPr/>
        </p:nvSpPr>
        <p:spPr>
          <a:xfrm>
            <a:off x="5565068" y="2415041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3</a:t>
            </a:r>
            <a:endParaRPr lang="en-KR" sz="1600" b="1" dirty="0">
              <a:solidFill>
                <a:schemeClr val="bg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2A70A-2EDB-5643-B576-9C8EA767A329}"/>
              </a:ext>
            </a:extLst>
          </p:cNvPr>
          <p:cNvSpPr/>
          <p:nvPr/>
        </p:nvSpPr>
        <p:spPr>
          <a:xfrm>
            <a:off x="5733725" y="5645667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4</a:t>
            </a:r>
            <a:endParaRPr lang="en-KR" sz="1600" b="1" dirty="0">
              <a:solidFill>
                <a:schemeClr val="bg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62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7DD2-CFC5-B14D-9519-DB6FADA0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형상에 코드 배포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039BC-3E80-DC4E-AE98-2A70F7C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0" y="1664804"/>
            <a:ext cx="7658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26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A04DAA-627E-F146-A64D-A6BD0160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9" y="800708"/>
            <a:ext cx="6841601" cy="4176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4567E-E366-E94D-A4F3-E036C384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형상에 코드 배포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BEB74-7BF6-A54A-9575-473EC0A8077A}"/>
              </a:ext>
            </a:extLst>
          </p:cNvPr>
          <p:cNvSpPr/>
          <p:nvPr/>
        </p:nvSpPr>
        <p:spPr>
          <a:xfrm>
            <a:off x="1101923" y="3825044"/>
            <a:ext cx="352839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5B2E-BDFB-3F40-9C3F-C2B660E9776C}"/>
              </a:ext>
            </a:extLst>
          </p:cNvPr>
          <p:cNvSpPr txBox="1"/>
          <p:nvPr/>
        </p:nvSpPr>
        <p:spPr>
          <a:xfrm>
            <a:off x="2866119" y="3195906"/>
            <a:ext cx="6211842" cy="556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registry.cloudzcp.io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/healthcheck-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컨테이너를 빌드해서 배포에 사용하면 됨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7214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마이크로서비스 배포하기</a:t>
            </a:r>
          </a:p>
        </p:txBody>
      </p:sp>
    </p:spTree>
    <p:extLst>
      <p:ext uri="{BB962C8B-B14F-4D97-AF65-F5344CB8AC3E}">
        <p14:creationId xmlns:p14="http://schemas.microsoft.com/office/powerpoint/2010/main" val="686850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8D7BDC-E4A5-E344-8B92-CF23E368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768082"/>
            <a:ext cx="7454900" cy="5969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CE8CA-B81D-FB4F-86A5-DCCD1DB7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Jenkins </a:t>
            </a:r>
            <a:r>
              <a:rPr lang="ko-KR" altLang="en-US" dirty="0"/>
              <a:t>준비</a:t>
            </a:r>
            <a:r>
              <a:rPr lang="en-US" altLang="ko-KR" dirty="0"/>
              <a:t> – API </a:t>
            </a:r>
            <a:r>
              <a:rPr lang="ko-KR" altLang="en-US" dirty="0"/>
              <a:t>사용 권한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822CF-68D5-1F4D-AA79-C4F57F84FB4E}"/>
              </a:ext>
            </a:extLst>
          </p:cNvPr>
          <p:cNvSpPr txBox="1"/>
          <p:nvPr/>
        </p:nvSpPr>
        <p:spPr>
          <a:xfrm>
            <a:off x="380492" y="1240431"/>
            <a:ext cx="6696743" cy="12608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Console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 DevOps  Pipeline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Manage Jenkins  Configure Global Security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Authorization 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사용자 추가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Overall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빼고 권한 부여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Save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8360E-B867-CE4B-9FE7-91A1E3DD76B6}"/>
              </a:ext>
            </a:extLst>
          </p:cNvPr>
          <p:cNvSpPr/>
          <p:nvPr/>
        </p:nvSpPr>
        <p:spPr>
          <a:xfrm>
            <a:off x="4085040" y="5697252"/>
            <a:ext cx="1660048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9CA09E-43A3-564A-820C-15F19FD800F8}"/>
              </a:ext>
            </a:extLst>
          </p:cNvPr>
          <p:cNvSpPr/>
          <p:nvPr/>
        </p:nvSpPr>
        <p:spPr>
          <a:xfrm>
            <a:off x="3200532" y="5478263"/>
            <a:ext cx="5604896" cy="218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F9D34-F874-D641-9AF7-C5CF8567BB0A}"/>
              </a:ext>
            </a:extLst>
          </p:cNvPr>
          <p:cNvSpPr/>
          <p:nvPr/>
        </p:nvSpPr>
        <p:spPr>
          <a:xfrm>
            <a:off x="1622448" y="6305034"/>
            <a:ext cx="882873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950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D154-CD00-7245-BA8D-7FB1BE9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Jenkins </a:t>
            </a:r>
            <a:r>
              <a:rPr lang="ko-KR" altLang="en-US" dirty="0"/>
              <a:t>준비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토큰 확인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1F112-088A-D042-906D-3B0AFAF5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1052736"/>
            <a:ext cx="4652905" cy="1836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0BB62-452E-354A-A01A-76DD444E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80" y="1837084"/>
            <a:ext cx="4557732" cy="2700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ABA4B-9282-A24E-A6C2-B44A5ED8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39" y="3221862"/>
            <a:ext cx="469900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3F07C-BDAE-F14E-92AB-732E4068C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120" y="4725144"/>
            <a:ext cx="3467100" cy="118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03F6A-6CD1-8E4F-BB46-4D8C1A765A7C}"/>
              </a:ext>
            </a:extLst>
          </p:cNvPr>
          <p:cNvSpPr/>
          <p:nvPr/>
        </p:nvSpPr>
        <p:spPr>
          <a:xfrm>
            <a:off x="3368824" y="974935"/>
            <a:ext cx="882873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437E4-2A4E-2E4D-AC43-2E8E2BC2E9A3}"/>
              </a:ext>
            </a:extLst>
          </p:cNvPr>
          <p:cNvSpPr/>
          <p:nvPr/>
        </p:nvSpPr>
        <p:spPr>
          <a:xfrm>
            <a:off x="1172580" y="3132631"/>
            <a:ext cx="972108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DD07E-2FD6-2940-90D8-B2A2BBCE6F66}"/>
              </a:ext>
            </a:extLst>
          </p:cNvPr>
          <p:cNvSpPr/>
          <p:nvPr/>
        </p:nvSpPr>
        <p:spPr>
          <a:xfrm>
            <a:off x="3656856" y="4654282"/>
            <a:ext cx="129614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D17A6-114B-B146-9DF0-47EB4CB81A8C}"/>
              </a:ext>
            </a:extLst>
          </p:cNvPr>
          <p:cNvSpPr/>
          <p:nvPr/>
        </p:nvSpPr>
        <p:spPr>
          <a:xfrm>
            <a:off x="6213140" y="5049180"/>
            <a:ext cx="265515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51B64-D9BC-914A-A9DA-8C492C1F9D04}"/>
              </a:ext>
            </a:extLst>
          </p:cNvPr>
          <p:cNvSpPr txBox="1"/>
          <p:nvPr/>
        </p:nvSpPr>
        <p:spPr>
          <a:xfrm>
            <a:off x="5454671" y="2777284"/>
            <a:ext cx="3638789" cy="1574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Console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 DevOps  Pipeline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우상단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사용자명 클릭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Configure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API Token  Show API Token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API Token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값 복사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,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잘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적어두기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247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446D-DEC1-5E46-B3FE-908F7C7E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프로파일 설정 </a:t>
            </a:r>
            <a:r>
              <a:rPr lang="en-US" altLang="ko-KR" dirty="0"/>
              <a:t>–</a:t>
            </a:r>
            <a:r>
              <a:rPr lang="ko-KR" altLang="en-US" dirty="0"/>
              <a:t> 컨테이너 이미지 레지스트리 설정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4A114-53DA-9141-BE7C-E9DD5A8F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124744"/>
            <a:ext cx="6565900" cy="485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53965-E1F4-CE40-932F-756C54151C4C}"/>
              </a:ext>
            </a:extLst>
          </p:cNvPr>
          <p:cNvSpPr txBox="1"/>
          <p:nvPr/>
        </p:nvSpPr>
        <p:spPr>
          <a:xfrm>
            <a:off x="3044788" y="3645024"/>
            <a:ext cx="6696743" cy="1574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레지스트리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URL 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hlinkClick r:id="rId3"/>
              </a:rPr>
              <a:t>https://factory-registry.cloudzcp.io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BUG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주소 뒤에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trailing slash ( / )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입력 안하기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레지스트리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User : 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 ~ 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레지스트리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Credential : harbor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에서 복사해온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registry cli secret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값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Save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버튼 클릭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4399A-EBC5-4344-8380-E37F8674CC7E}"/>
              </a:ext>
            </a:extLst>
          </p:cNvPr>
          <p:cNvSpPr/>
          <p:nvPr/>
        </p:nvSpPr>
        <p:spPr>
          <a:xfrm>
            <a:off x="6099523" y="3140968"/>
            <a:ext cx="882873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9666F0-8DEA-374D-B732-CF5DECF9DCC6}"/>
              </a:ext>
            </a:extLst>
          </p:cNvPr>
          <p:cNvSpPr/>
          <p:nvPr/>
        </p:nvSpPr>
        <p:spPr>
          <a:xfrm>
            <a:off x="3206031" y="2888940"/>
            <a:ext cx="882873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3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717136-E23B-4F27-B97B-DF1A3D12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6537" y="1412776"/>
            <a:ext cx="9432925" cy="4968552"/>
            <a:chOff x="224586" y="2064102"/>
            <a:chExt cx="4428000" cy="4429124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86DEFA32-0AC9-4830-A167-8A180E5C1CB3}"/>
                </a:ext>
              </a:extLst>
            </p:cNvPr>
            <p:cNvSpPr/>
            <p:nvPr/>
          </p:nvSpPr>
          <p:spPr>
            <a:xfrm>
              <a:off x="224586" y="2263395"/>
              <a:ext cx="4428000" cy="4229831"/>
            </a:xfrm>
            <a:prstGeom prst="roundRect">
              <a:avLst>
                <a:gd name="adj" fmla="val 3489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dist="381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786841" latinLnBrk="0">
                <a:spcAft>
                  <a:spcPts val="300"/>
                </a:spcAft>
              </a:pPr>
              <a:endPara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37436" y="2064102"/>
              <a:ext cx="3802299" cy="360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90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latinLnBrk="0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목표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344741" y="1965409"/>
            <a:ext cx="9216513" cy="663901"/>
          </a:xfrm>
          <a:prstGeom prst="rect">
            <a:avLst/>
          </a:prstGeom>
          <a:noFill/>
        </p:spPr>
        <p:txBody>
          <a:bodyPr wrap="square" lIns="90000" tIns="46800" rIns="0" bIns="46800" rtlCol="0" anchor="t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Modernization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Framework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무엇인지 이해한다</a:t>
            </a:r>
            <a:endParaRPr lang="en-US" altLang="ko-KR" sz="1600" b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lang="en-US" altLang="ko-KR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Modernization Framework UI</a:t>
            </a:r>
            <a:r>
              <a:rPr lang="ko-KR" altLang="en-US" sz="1600" b="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6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살펴본다</a:t>
            </a:r>
            <a:endParaRPr lang="en-US" altLang="ko-KR" sz="1600" b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88331C-9A79-4D85-84E9-304A688B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90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CAD5-405A-724E-A499-B93AF477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배포 공통 설정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Jenkins </a:t>
            </a:r>
            <a:r>
              <a:rPr lang="ko-KR" altLang="en-US" dirty="0"/>
              <a:t>정보 입력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31F6D-A107-114C-B79F-BB73F72F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4" y="836712"/>
            <a:ext cx="6540500" cy="558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1D90B-0299-3044-86A6-922A6727C654}"/>
              </a:ext>
            </a:extLst>
          </p:cNvPr>
          <p:cNvSpPr txBox="1"/>
          <p:nvPr/>
        </p:nvSpPr>
        <p:spPr>
          <a:xfrm>
            <a:off x="3470212" y="3413517"/>
            <a:ext cx="6696743" cy="2202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 타입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Jenkins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Jenkins URL :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hlinkClick r:id="rId3"/>
              </a:rPr>
              <a:t>https://factory-devops.cloudzcp.io/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API Username : edu001 ~ 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API Credential : API Token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값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복사한것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ServiceAccount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: edu001 ~ edu012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 코드 템플릿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msafw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선택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Save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클릭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749683-1A63-D642-8338-5BD0F1EFEED0}"/>
              </a:ext>
            </a:extLst>
          </p:cNvPr>
          <p:cNvSpPr/>
          <p:nvPr/>
        </p:nvSpPr>
        <p:spPr>
          <a:xfrm>
            <a:off x="5953531" y="2866327"/>
            <a:ext cx="86505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E881A-2EF5-3740-BC08-62F34B600663}"/>
              </a:ext>
            </a:extLst>
          </p:cNvPr>
          <p:cNvSpPr/>
          <p:nvPr/>
        </p:nvSpPr>
        <p:spPr>
          <a:xfrm>
            <a:off x="3656856" y="2604976"/>
            <a:ext cx="882873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590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1B21-A48C-D047-AF94-D5C3DC1F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설정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573D5-B27B-B742-B3DA-FE903273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1556792"/>
            <a:ext cx="7296112" cy="3888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F186-317F-864F-92AD-9DCD82EF19A1}"/>
              </a:ext>
            </a:extLst>
          </p:cNvPr>
          <p:cNvSpPr/>
          <p:nvPr/>
        </p:nvSpPr>
        <p:spPr>
          <a:xfrm>
            <a:off x="5313040" y="4365104"/>
            <a:ext cx="5760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F07963-F37D-064D-AA14-6FC4200755C7}"/>
              </a:ext>
            </a:extLst>
          </p:cNvPr>
          <p:cNvSpPr/>
          <p:nvPr/>
        </p:nvSpPr>
        <p:spPr>
          <a:xfrm>
            <a:off x="1244588" y="3514592"/>
            <a:ext cx="111612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990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DBCD-65B2-CF44-A0CE-59BC2CA8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설정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4E899-5E1D-634C-A111-084CD1B6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1" y="708963"/>
            <a:ext cx="7447224" cy="868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26A25-7E1D-F74E-AD7C-34B9ACA3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7" y="1790700"/>
            <a:ext cx="7437891" cy="4673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061C6-21D9-8F4A-A108-384D78D49BFD}"/>
              </a:ext>
            </a:extLst>
          </p:cNvPr>
          <p:cNvSpPr txBox="1"/>
          <p:nvPr/>
        </p:nvSpPr>
        <p:spPr>
          <a:xfrm>
            <a:off x="3008784" y="3499534"/>
            <a:ext cx="6696743" cy="2439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Namespace : edu001 ~ edu012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Jenkins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파이프라인이 배포될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폴더명과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동일하다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이미지 프로젝트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: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 ~ edu012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factory-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registry.cloudzcp.io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/healthcheck-edu001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중간 빨간색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해당값을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입력하는것임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코드템플릿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파일 모두 선택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BUG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체크박스 하나하나 개별 클릭으로 선택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Save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클릭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54966-CF4D-F847-81C0-9853E8B9FE19}"/>
              </a:ext>
            </a:extLst>
          </p:cNvPr>
          <p:cNvSpPr/>
          <p:nvPr/>
        </p:nvSpPr>
        <p:spPr>
          <a:xfrm>
            <a:off x="6537176" y="707356"/>
            <a:ext cx="75608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A431D-7720-B34B-B645-27794A08835E}"/>
              </a:ext>
            </a:extLst>
          </p:cNvPr>
          <p:cNvSpPr/>
          <p:nvPr/>
        </p:nvSpPr>
        <p:spPr>
          <a:xfrm>
            <a:off x="4019960" y="1968087"/>
            <a:ext cx="35973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EBE0E-672C-4E43-A4C9-A61CFAD40786}"/>
              </a:ext>
            </a:extLst>
          </p:cNvPr>
          <p:cNvSpPr/>
          <p:nvPr/>
        </p:nvSpPr>
        <p:spPr>
          <a:xfrm>
            <a:off x="4030884" y="2954392"/>
            <a:ext cx="35973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A5E640-52BC-3F4F-992B-712554394851}"/>
              </a:ext>
            </a:extLst>
          </p:cNvPr>
          <p:cNvSpPr/>
          <p:nvPr/>
        </p:nvSpPr>
        <p:spPr>
          <a:xfrm>
            <a:off x="1532620" y="5373216"/>
            <a:ext cx="504056" cy="623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55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C5BF-80C5-884E-A699-BE812D2E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코드 확인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2AB67-9B46-9243-8E2C-65829268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32" y="3429000"/>
            <a:ext cx="5410200" cy="312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C022B-60EB-0446-B4C4-FD2E1415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872716"/>
            <a:ext cx="4076700" cy="402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A64AF-F39D-9E47-AA15-74E3E88B9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75" y="2737499"/>
            <a:ext cx="2476500" cy="62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BFD46D-68AC-6A40-B135-822CB5A4DA3E}"/>
              </a:ext>
            </a:extLst>
          </p:cNvPr>
          <p:cNvSpPr/>
          <p:nvPr/>
        </p:nvSpPr>
        <p:spPr>
          <a:xfrm>
            <a:off x="6357156" y="6093296"/>
            <a:ext cx="129308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23D9B2-C0EE-9C4A-B7C0-99381BF1ED0A}"/>
              </a:ext>
            </a:extLst>
          </p:cNvPr>
          <p:cNvSpPr/>
          <p:nvPr/>
        </p:nvSpPr>
        <p:spPr>
          <a:xfrm>
            <a:off x="7723884" y="6093296"/>
            <a:ext cx="115355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D110C0E-FD8C-9449-BE5B-3614E67059A8}"/>
              </a:ext>
            </a:extLst>
          </p:cNvPr>
          <p:cNvSpPr/>
          <p:nvPr/>
        </p:nvSpPr>
        <p:spPr>
          <a:xfrm rot="11662870">
            <a:off x="3077892" y="5524290"/>
            <a:ext cx="3224843" cy="25202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B95A500-EC93-6D43-91B2-941755D6B65E}"/>
              </a:ext>
            </a:extLst>
          </p:cNvPr>
          <p:cNvSpPr/>
          <p:nvPr/>
        </p:nvSpPr>
        <p:spPr>
          <a:xfrm rot="14960440">
            <a:off x="6079533" y="4566475"/>
            <a:ext cx="2722021" cy="20647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5AAB96-C31C-DA42-AE4C-2A4D3BCC7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080" y="222001"/>
            <a:ext cx="3245052" cy="24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7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2C1E-459C-934B-93B1-C1CBF22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생성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814E3-CACA-C145-AFB3-4E903577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32" y="3429000"/>
            <a:ext cx="5410200" cy="312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BF2542-8ACE-774C-8F39-EB1C87E7A4EE}"/>
              </a:ext>
            </a:extLst>
          </p:cNvPr>
          <p:cNvSpPr/>
          <p:nvPr/>
        </p:nvSpPr>
        <p:spPr>
          <a:xfrm>
            <a:off x="8597580" y="6093296"/>
            <a:ext cx="115355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D6471E-964C-D34F-B761-4EDD1737E851}"/>
              </a:ext>
            </a:extLst>
          </p:cNvPr>
          <p:cNvSpPr/>
          <p:nvPr/>
        </p:nvSpPr>
        <p:spPr>
          <a:xfrm rot="15845901">
            <a:off x="7063344" y="4105136"/>
            <a:ext cx="3627675" cy="18719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25C5D-2487-2240-8E0B-7D6A4FF2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980" y="1186569"/>
            <a:ext cx="24892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063AB-0E3B-454C-B126-4D35C64F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5" y="1051384"/>
            <a:ext cx="520700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182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B3B6-BA77-304C-9E90-C06FD636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실행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A2674-2BF6-A54C-AE7B-6C688078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15" y="836712"/>
            <a:ext cx="520700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44EE61-7969-F344-9690-FF329BBD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64" y="2708920"/>
            <a:ext cx="6337300" cy="3670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4B5E5-D877-4E47-A01A-825D3842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99" y="5375920"/>
            <a:ext cx="2540000" cy="132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33B25-E420-9742-8608-A2DD21C339A8}"/>
              </a:ext>
            </a:extLst>
          </p:cNvPr>
          <p:cNvSpPr txBox="1"/>
          <p:nvPr/>
        </p:nvSpPr>
        <p:spPr>
          <a:xfrm>
            <a:off x="6465168" y="6059377"/>
            <a:ext cx="3276364" cy="319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최초 실행은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오래걸림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09893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C51A-2E84-AF4E-BA51-3D6E7852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실행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A7C5C-8F9A-B244-BA14-1CA85432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484784"/>
            <a:ext cx="7848600" cy="334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BEF93-0161-0A41-B86B-BC8ABE5403FF}"/>
              </a:ext>
            </a:extLst>
          </p:cNvPr>
          <p:cNvSpPr txBox="1"/>
          <p:nvPr/>
        </p:nvSpPr>
        <p:spPr>
          <a:xfrm>
            <a:off x="3404828" y="4941168"/>
            <a:ext cx="6696743" cy="556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BUG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형상 코드가 나중에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commit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되어 있어야 함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README.md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파일 생성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열어서 수정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,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아무 값이나 변경하여 입력 후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commit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589F-1665-1549-8169-92FE6609991B}"/>
              </a:ext>
            </a:extLst>
          </p:cNvPr>
          <p:cNvSpPr/>
          <p:nvPr/>
        </p:nvSpPr>
        <p:spPr>
          <a:xfrm>
            <a:off x="7833320" y="3284984"/>
            <a:ext cx="324036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EAC3F-DBDD-A842-A0E6-4FD1AC083762}"/>
              </a:ext>
            </a:extLst>
          </p:cNvPr>
          <p:cNvSpPr txBox="1"/>
          <p:nvPr/>
        </p:nvSpPr>
        <p:spPr>
          <a:xfrm>
            <a:off x="2000672" y="1520788"/>
            <a:ext cx="2016224" cy="28668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KR" sz="12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msafw-edu001-config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B9D6D-9AFC-A145-85F5-4959FAAC3E69}"/>
              </a:ext>
            </a:extLst>
          </p:cNvPr>
          <p:cNvSpPr txBox="1"/>
          <p:nvPr/>
        </p:nvSpPr>
        <p:spPr>
          <a:xfrm>
            <a:off x="2216696" y="3032956"/>
            <a:ext cx="2016224" cy="22185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KR" sz="800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msafw-edu001-config / readme.md</a:t>
            </a:r>
          </a:p>
        </p:txBody>
      </p:sp>
    </p:spTree>
    <p:extLst>
      <p:ext uri="{BB962C8B-B14F-4D97-AF65-F5344CB8AC3E}">
        <p14:creationId xmlns:p14="http://schemas.microsoft.com/office/powerpoint/2010/main" val="126145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1879-E5A3-6E49-80EA-9BE98273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배포 파이프라인 실행 </a:t>
            </a:r>
            <a:r>
              <a:rPr lang="en-US" altLang="ko-KR" dirty="0"/>
              <a:t>:</a:t>
            </a:r>
            <a:r>
              <a:rPr lang="ko-KR" altLang="en-US" dirty="0"/>
              <a:t> 알려진 버그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72E34-9EC5-8148-80B8-E0BEA16C9E7C}"/>
              </a:ext>
            </a:extLst>
          </p:cNvPr>
          <p:cNvSpPr txBox="1"/>
          <p:nvPr/>
        </p:nvSpPr>
        <p:spPr>
          <a:xfrm>
            <a:off x="452500" y="836712"/>
            <a:ext cx="8676964" cy="44832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빌드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안될땐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제공된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pom.xml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을 다시 복사해서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groupId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와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값을 다시 입력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/base-pom/healthcheck-edu001/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pom.xml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pom.xml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&lt;parent&gt;</a:t>
            </a:r>
          </a:p>
          <a:p>
            <a:pPr marL="1550988" lvl="3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edu001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artifactId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</a:p>
          <a:p>
            <a:pPr marL="1550988" lvl="3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relativePath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&gt;base-pom/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healthcheck-edu001/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&lt;/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relativePath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&gt;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다음의 에러와 함께 빌드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실패시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ERROR: /var/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jenkins_home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/workspace/edu001/healthcheck-edu001-Jenkinsfile-cicd@script/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cicd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jenkins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/dev/healthcheck-edu001/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Jenkinsfile-cicd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not found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BUG :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프로젝트 형상 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(git/edu000/msafw-edu001-config)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에 </a:t>
            </a:r>
            <a:r>
              <a:rPr lang="en-US" altLang="ko-KR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readme.md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파일 생성하고 내용 아무거나 입력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변경 후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웹상에서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바로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커밋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컨테이너 레지스트리 권한이 없다는 </a:t>
            </a:r>
            <a:r>
              <a:rPr lang="ko-KR" altLang="en-US" sz="1400" b="1" dirty="0" err="1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메세지가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출력되는 경우</a:t>
            </a:r>
            <a:endParaRPr lang="en-US" altLang="ko-KR" sz="1400" b="1" dirty="0">
              <a:latin typeface="KoPub돋움체 Medium" panose="02040503050406030204" pitchFamily="18" charset="0"/>
              <a:ea typeface="KoPub돋움체 Medium" panose="020B0503020000020004" pitchFamily="50" charset="-127"/>
              <a:sym typeface="Wingdings" pitchFamily="2" charset="2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factory-console  DevOps  Registry 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접속하여 한번 진입하면 기존에 생성된 토큰이 재 활성화 되고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,</a:t>
            </a:r>
            <a:r>
              <a:rPr lang="ko-KR" altLang="en-US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 이후엔 기존 토큰이 다시 사용가능해진다</a:t>
            </a:r>
            <a:r>
              <a:rPr lang="en-US" altLang="ko-KR" sz="1400" b="1" dirty="0">
                <a:latin typeface="KoPub돋움체 Medium" panose="02040503050406030204" pitchFamily="18" charset="0"/>
                <a:ea typeface="KoPub돋움체 Medium" panose="020B0503020000020004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7539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7DE1-1421-9446-9762-6B2271A6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빌드 배포 완료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42717-6DDA-B544-B84B-65A14E63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162050"/>
            <a:ext cx="7493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87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7DE1-1421-9446-9762-6B2271A6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빌드 배포 완료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C8016-53D0-A84D-8E23-0885D7665CF5}"/>
              </a:ext>
            </a:extLst>
          </p:cNvPr>
          <p:cNvSpPr/>
          <p:nvPr/>
        </p:nvSpPr>
        <p:spPr>
          <a:xfrm>
            <a:off x="380492" y="908720"/>
            <a:ext cx="934983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$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kubectl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get all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                    READY   STATUS    RESTARTS   AGE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pod/healthcheck-edu001-app-dev-7f97b6c5d7-8mljz   1/1     Running   0          73s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pod/healthcheck-edu001-app-dev-7f97b6c5d7-jbzrz   1/1     Running   0          80s</a:t>
            </a:r>
          </a:p>
          <a:p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                                 TYPE        CLUSTER-IP      EXTERNAL-IP   PORT(S)    AGE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service/healthcheck-edu001-app-dev  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ClusterIP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  172.20.83.223   &lt;none&gt;        8080/TCP   90s</a:t>
            </a:r>
          </a:p>
          <a:p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                                         READY   UP-TO-DATE   AVAILABLE   AGE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deployment.apps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/healthcheck-edu001-app-dev   2/2     2            2           90s</a:t>
            </a:r>
          </a:p>
          <a:p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                          DESIRED   CURRENT   READY   AGE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replicaset.apps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/healthcheck-edu001-app-dev-6f469d877f   0         0         0       90s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replicaset.apps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/healthcheck-edu001-app-dev-7f97b6c5d7   2         2         2       80s</a:t>
            </a:r>
          </a:p>
          <a:p>
            <a:b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NAME                                          REFERENCE                   TARGETS   MINPODS   MAXPODS   REPLICAS   AGE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horizontalpodautoscaler.autoscaling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bff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-app   Deployment/bff-app-v1-dev   30%/80%   1         5         1          29d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$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kubectl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port-forward service/healthcheck-edu001-app-dev 38080:8080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Forwarding from 127.0.0.1:38080 -&gt; 8080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Forwarding from [::1]:38080 -&gt; 8080</a:t>
            </a:r>
            <a:endParaRPr lang="en-US" sz="1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09C35-EEB0-DB4A-9EF0-3CD40E0A2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4869160"/>
            <a:ext cx="4680520" cy="16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2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CF33-E657-5949-A0D6-8D2B724F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5DCB-79F8-4E47-9C4B-56F8C969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307DEC6-56D1-B34B-BFF8-0EA764C9F740}"/>
              </a:ext>
            </a:extLst>
          </p:cNvPr>
          <p:cNvSpPr txBox="1">
            <a:spLocks/>
          </p:cNvSpPr>
          <p:nvPr/>
        </p:nvSpPr>
        <p:spPr>
          <a:xfrm>
            <a:off x="344487" y="938673"/>
            <a:ext cx="9313863" cy="464243"/>
          </a:xfrm>
          <a:prstGeom prst="rect">
            <a:avLst/>
          </a:prstGeom>
        </p:spPr>
        <p:txBody>
          <a:bodyPr lIns="0" tIns="45717" rIns="91435" bIns="45717"/>
          <a:lstStyle>
            <a:lvl1pPr marL="0" indent="0" algn="ctr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None/>
              <a:defRPr sz="1600" kern="1200">
                <a:solidFill>
                  <a:schemeClr val="tx2"/>
                </a:solidFill>
                <a:latin typeface="KoPub돋움체 Medium" panose="020B0600000101010101" pitchFamily="50" charset="-127"/>
                <a:ea typeface="KoPub돋움체 Medium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latinLnBrk="0" hangingPunct="0">
              <a:defRPr/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은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ZCP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기반의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EKS, AKS, GKS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등의 다양한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CSP k8s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환경에서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MSA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를 포함한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Cloud Appl.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을 쉽고 빠르게 개발할 수 있도록 환경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기술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샘플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Asset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및 자동 구성 서비스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1)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제공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92D720-3842-AE40-89AB-9F1A94BA928B}"/>
              </a:ext>
            </a:extLst>
          </p:cNvPr>
          <p:cNvSpPr txBox="1">
            <a:spLocks/>
          </p:cNvSpPr>
          <p:nvPr/>
        </p:nvSpPr>
        <p:spPr>
          <a:xfrm>
            <a:off x="344487" y="1448780"/>
            <a:ext cx="9313863" cy="464243"/>
          </a:xfrm>
          <a:prstGeom prst="rect">
            <a:avLst/>
          </a:prstGeom>
        </p:spPr>
        <p:txBody>
          <a:bodyPr lIns="0" tIns="45717" rIns="91435" bIns="45717"/>
          <a:lstStyle>
            <a:lvl1pPr marL="0" indent="0" algn="ctr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None/>
              <a:defRPr sz="1600" kern="1200">
                <a:solidFill>
                  <a:schemeClr val="tx2"/>
                </a:solidFill>
                <a:latin typeface="KoPub돋움체 Medium" panose="020B0600000101010101" pitchFamily="50" charset="-127"/>
                <a:ea typeface="KoPub돋움체 Medium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defRPr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※ 1)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자동화 기능을 포함하는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 2.0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은 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월 출시 예정</a:t>
            </a:r>
          </a:p>
        </p:txBody>
      </p:sp>
      <p:grpSp>
        <p:nvGrpSpPr>
          <p:cNvPr id="6" name="그룹 78">
            <a:extLst>
              <a:ext uri="{FF2B5EF4-FFF2-40B4-BE49-F238E27FC236}">
                <a16:creationId xmlns:a16="http://schemas.microsoft.com/office/drawing/2014/main" id="{9759FDE6-A607-C247-B07B-1E32417165E2}"/>
              </a:ext>
            </a:extLst>
          </p:cNvPr>
          <p:cNvGrpSpPr/>
          <p:nvPr/>
        </p:nvGrpSpPr>
        <p:grpSpPr>
          <a:xfrm>
            <a:off x="342902" y="1889508"/>
            <a:ext cx="4430711" cy="4600192"/>
            <a:chOff x="342902" y="1889508"/>
            <a:chExt cx="4430711" cy="4600192"/>
          </a:xfrm>
        </p:grpSpPr>
        <p:sp>
          <p:nvSpPr>
            <p:cNvPr id="7" name="직사각형 79">
              <a:extLst>
                <a:ext uri="{FF2B5EF4-FFF2-40B4-BE49-F238E27FC236}">
                  <a16:creationId xmlns:a16="http://schemas.microsoft.com/office/drawing/2014/main" id="{E859A1DB-BCC6-CC4F-A29D-17621DE2C6A3}"/>
                </a:ext>
              </a:extLst>
            </p:cNvPr>
            <p:cNvSpPr/>
            <p:nvPr/>
          </p:nvSpPr>
          <p:spPr bwMode="auto">
            <a:xfrm flipH="1">
              <a:off x="344487" y="1889508"/>
              <a:ext cx="4429126" cy="4600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3891" tIns="51945" rIns="103891" bIns="51945" rtlCol="0" anchor="ctr"/>
            <a:lstStyle/>
            <a:p>
              <a:pPr algn="ctr" defTabSz="1184990" eaLnBrk="0" latinLnBrk="0" hangingPunct="0"/>
              <a:endPara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cxnSp>
          <p:nvCxnSpPr>
            <p:cNvPr id="8" name="직선 연결선 80">
              <a:extLst>
                <a:ext uri="{FF2B5EF4-FFF2-40B4-BE49-F238E27FC236}">
                  <a16:creationId xmlns:a16="http://schemas.microsoft.com/office/drawing/2014/main" id="{615E8A14-1317-F848-B81F-D0CBDC5009C7}"/>
                </a:ext>
              </a:extLst>
            </p:cNvPr>
            <p:cNvCxnSpPr/>
            <p:nvPr/>
          </p:nvCxnSpPr>
          <p:spPr>
            <a:xfrm>
              <a:off x="342902" y="6489700"/>
              <a:ext cx="442800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1">
            <a:extLst>
              <a:ext uri="{FF2B5EF4-FFF2-40B4-BE49-F238E27FC236}">
                <a16:creationId xmlns:a16="http://schemas.microsoft.com/office/drawing/2014/main" id="{895C1053-B8FD-7547-9BA2-5A823EC42486}"/>
              </a:ext>
            </a:extLst>
          </p:cNvPr>
          <p:cNvGrpSpPr/>
          <p:nvPr/>
        </p:nvGrpSpPr>
        <p:grpSpPr>
          <a:xfrm>
            <a:off x="5132388" y="1867728"/>
            <a:ext cx="4429124" cy="4621972"/>
            <a:chOff x="5132388" y="1867728"/>
            <a:chExt cx="4429124" cy="4621972"/>
          </a:xfrm>
        </p:grpSpPr>
        <p:sp>
          <p:nvSpPr>
            <p:cNvPr id="10" name="직사각형 82">
              <a:extLst>
                <a:ext uri="{FF2B5EF4-FFF2-40B4-BE49-F238E27FC236}">
                  <a16:creationId xmlns:a16="http://schemas.microsoft.com/office/drawing/2014/main" id="{D11355C0-53D3-9E49-8433-5FAA62E23AE1}"/>
                </a:ext>
              </a:extLst>
            </p:cNvPr>
            <p:cNvSpPr/>
            <p:nvPr/>
          </p:nvSpPr>
          <p:spPr bwMode="auto">
            <a:xfrm flipH="1">
              <a:off x="5132388" y="1867728"/>
              <a:ext cx="4429124" cy="46219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3891" tIns="51945" rIns="103891" bIns="51945" rtlCol="0" anchor="ctr"/>
            <a:lstStyle/>
            <a:p>
              <a:pPr algn="ctr" defTabSz="118499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cxnSp>
          <p:nvCxnSpPr>
            <p:cNvPr id="11" name="직선 연결선 83">
              <a:extLst>
                <a:ext uri="{FF2B5EF4-FFF2-40B4-BE49-F238E27FC236}">
                  <a16:creationId xmlns:a16="http://schemas.microsoft.com/office/drawing/2014/main" id="{A3334BF7-5A81-CD4F-863A-073B975927F1}"/>
                </a:ext>
              </a:extLst>
            </p:cNvPr>
            <p:cNvCxnSpPr/>
            <p:nvPr/>
          </p:nvCxnSpPr>
          <p:spPr>
            <a:xfrm>
              <a:off x="5133512" y="6489700"/>
              <a:ext cx="442800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1684C7-E7F7-0B46-8A7D-0D2F50553D08}"/>
              </a:ext>
            </a:extLst>
          </p:cNvPr>
          <p:cNvSpPr txBox="1"/>
          <p:nvPr/>
        </p:nvSpPr>
        <p:spPr>
          <a:xfrm>
            <a:off x="344487" y="1808860"/>
            <a:ext cx="4429125" cy="360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 lIns="0" tIns="0" rIns="0" bIns="0" anchor="ctr"/>
          <a:lstStyle>
            <a:defPPr>
              <a:defRPr lang="ko-KR"/>
            </a:defPPr>
            <a:lvl1pPr marR="0" lvl="0" indent="0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B0600000101010101" pitchFamily="50" charset="-127"/>
              </a:defRPr>
            </a:lvl1pPr>
            <a:lvl2pPr marL="0" lvl="1" algn="ctr" defTabSz="1042973" eaLnBrk="0" latinLnBrk="0" hangingPunct="0">
              <a:defRPr sz="18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r>
              <a:rPr lang="en-US" altLang="ko-KR" dirty="0">
                <a:sym typeface="KoPub돋움체 Medium"/>
              </a:rPr>
              <a:t>Framework </a:t>
            </a:r>
            <a:r>
              <a:rPr lang="ko-KR" altLang="en-US" dirty="0">
                <a:sym typeface="KoPub돋움체 Medium"/>
              </a:rPr>
              <a:t>지원 범위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215E-CCE3-6D42-AD6A-88EE6DC3ED6E}"/>
              </a:ext>
            </a:extLst>
          </p:cNvPr>
          <p:cNvSpPr txBox="1"/>
          <p:nvPr/>
        </p:nvSpPr>
        <p:spPr>
          <a:xfrm>
            <a:off x="5132388" y="1808860"/>
            <a:ext cx="4429124" cy="360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 lIns="0" tIns="0" rIns="0" bIns="0" anchor="ctr"/>
          <a:lstStyle>
            <a:defPPr>
              <a:defRPr lang="ko-KR"/>
            </a:defPPr>
            <a:lvl1pPr marR="0" lvl="0" indent="0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B0600000101010101" pitchFamily="50" charset="-127"/>
              </a:defRPr>
            </a:lvl1pPr>
            <a:lvl2pPr marL="0" lvl="1" algn="ctr" defTabSz="1042973">
              <a:defRPr sz="1800">
                <a:ln w="6350">
                  <a:noFill/>
                </a:ln>
                <a:solidFill>
                  <a:schemeClr val="bg1"/>
                </a:solidFill>
                <a:latin typeface="KoPub돋움체 Medium ExtraBold" panose="020B0600000101010101" pitchFamily="50" charset="-127"/>
                <a:ea typeface="KoPub돋움체 Medium ExtraBold" panose="020B0600000101010101" pitchFamily="50" charset="-127"/>
              </a:defRPr>
            </a:lvl2pPr>
          </a:lstStyle>
          <a:p>
            <a:pPr lvl="1" eaLnBrk="0" latinLnBrk="0" hangingPunct="0"/>
            <a:r>
              <a:rPr lang="en-US" altLang="ko-KR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Framework </a:t>
            </a:r>
            <a:r>
              <a:rPr lang="ko-KR" altLang="en-US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주요 기능</a:t>
            </a:r>
          </a:p>
        </p:txBody>
      </p:sp>
      <p:grpSp>
        <p:nvGrpSpPr>
          <p:cNvPr id="14" name="그룹 86">
            <a:extLst>
              <a:ext uri="{FF2B5EF4-FFF2-40B4-BE49-F238E27FC236}">
                <a16:creationId xmlns:a16="http://schemas.microsoft.com/office/drawing/2014/main" id="{02D6EDD7-8676-FF44-9E31-36D8878A7F97}"/>
              </a:ext>
            </a:extLst>
          </p:cNvPr>
          <p:cNvGrpSpPr/>
          <p:nvPr/>
        </p:nvGrpSpPr>
        <p:grpSpPr>
          <a:xfrm>
            <a:off x="5176022" y="2289609"/>
            <a:ext cx="4314053" cy="1013906"/>
            <a:chOff x="5176022" y="2151079"/>
            <a:chExt cx="4314053" cy="1013906"/>
          </a:xfrm>
        </p:grpSpPr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93A8C793-7A09-AC44-9924-3C313C99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022" y="2415173"/>
              <a:ext cx="4284000" cy="74981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90000" tIns="36000" rIns="0" bIns="36000" anchor="t">
              <a:spAutoFit/>
            </a:bodyPr>
            <a:lstStyle/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신속하게 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MSA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구성을 지원하는 아키텍처 코드 및 도구 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컨테이너의 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Log, Metrics, Tracing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기능 개발 지원 코드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컨테이너 상태 체크 및 장애 복구 기능 개발 지원 코드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MSA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의 신속한 개발을 위한 개발 예시 코드</a:t>
              </a:r>
            </a:p>
          </p:txBody>
        </p:sp>
        <p:grpSp>
          <p:nvGrpSpPr>
            <p:cNvPr id="16" name="그룹 88">
              <a:extLst>
                <a:ext uri="{FF2B5EF4-FFF2-40B4-BE49-F238E27FC236}">
                  <a16:creationId xmlns:a16="http://schemas.microsoft.com/office/drawing/2014/main" id="{65A67A0D-D337-5445-B35C-BA0626C17D00}"/>
                </a:ext>
              </a:extLst>
            </p:cNvPr>
            <p:cNvGrpSpPr/>
            <p:nvPr/>
          </p:nvGrpSpPr>
          <p:grpSpPr>
            <a:xfrm>
              <a:off x="5203825" y="2151079"/>
              <a:ext cx="4286250" cy="250996"/>
              <a:chOff x="5203825" y="2151079"/>
              <a:chExt cx="4286250" cy="250996"/>
            </a:xfrm>
          </p:grpSpPr>
          <p:grpSp>
            <p:nvGrpSpPr>
              <p:cNvPr id="17" name="그룹 25">
                <a:extLst>
                  <a:ext uri="{FF2B5EF4-FFF2-40B4-BE49-F238E27FC236}">
                    <a16:creationId xmlns:a16="http://schemas.microsoft.com/office/drawing/2014/main" id="{64329C64-67A5-1D42-912B-4D8264994E82}"/>
                  </a:ext>
                </a:extLst>
              </p:cNvPr>
              <p:cNvGrpSpPr/>
              <p:nvPr/>
            </p:nvGrpSpPr>
            <p:grpSpPr>
              <a:xfrm>
                <a:off x="5203825" y="2151079"/>
                <a:ext cx="4286250" cy="250996"/>
                <a:chOff x="872018" y="1590768"/>
                <a:chExt cx="3067425" cy="251051"/>
              </a:xfrm>
            </p:grpSpPr>
            <p:cxnSp>
              <p:nvCxnSpPr>
                <p:cNvPr id="19" name="직선 연결선 91">
                  <a:extLst>
                    <a:ext uri="{FF2B5EF4-FFF2-40B4-BE49-F238E27FC236}">
                      <a16:creationId xmlns:a16="http://schemas.microsoft.com/office/drawing/2014/main" id="{4AC00EEA-9AD1-C14A-8C0E-CEF7E8B467D2}"/>
                    </a:ext>
                  </a:extLst>
                </p:cNvPr>
                <p:cNvCxnSpPr/>
                <p:nvPr/>
              </p:nvCxnSpPr>
              <p:spPr>
                <a:xfrm>
                  <a:off x="872018" y="1841819"/>
                  <a:ext cx="3067425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직사각형 92">
                  <a:extLst>
                    <a:ext uri="{FF2B5EF4-FFF2-40B4-BE49-F238E27FC236}">
                      <a16:creationId xmlns:a16="http://schemas.microsoft.com/office/drawing/2014/main" id="{9666260D-953D-4045-9F4B-F498CF1E5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875" y="1590768"/>
                  <a:ext cx="1866734" cy="230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20848" defTabSz="1184878" eaLnBrk="0" latinLnBrk="0" hangingPunct="0">
                    <a:spcAft>
                      <a:spcPts val="0"/>
                    </a:spcAft>
                    <a:buSzPct val="80000"/>
                    <a:tabLst>
                      <a:tab pos="6841638" algn="l"/>
                    </a:tabLst>
                    <a:defRPr/>
                  </a:pPr>
                  <a:r>
                    <a:rPr lang="en-US" altLang="ko-KR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MSA </a:t>
                  </a:r>
                  <a:r>
                    <a:rPr lang="ko-KR" altLang="en-US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개발을 위한 </a:t>
                  </a:r>
                  <a:r>
                    <a:rPr lang="en-US" altLang="ko-KR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Template </a:t>
                  </a:r>
                  <a:r>
                    <a:rPr lang="ko-KR" altLang="en-US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제공</a:t>
                  </a:r>
                </a:p>
              </p:txBody>
            </p:sp>
          </p:grpSp>
          <p:sp>
            <p:nvSpPr>
              <p:cNvPr id="18" name="타원 90">
                <a:extLst>
                  <a:ext uri="{FF2B5EF4-FFF2-40B4-BE49-F238E27FC236}">
                    <a16:creationId xmlns:a16="http://schemas.microsoft.com/office/drawing/2014/main" id="{51CCA172-FB23-8C4F-A9E7-40BD4387C51D}"/>
                  </a:ext>
                </a:extLst>
              </p:cNvPr>
              <p:cNvSpPr/>
              <p:nvPr/>
            </p:nvSpPr>
            <p:spPr>
              <a:xfrm>
                <a:off x="5203825" y="2166177"/>
                <a:ext cx="216000" cy="216000"/>
              </a:xfrm>
              <a:prstGeom prst="ellipse">
                <a:avLst/>
              </a:prstGeom>
              <a:solidFill>
                <a:srgbClr val="00206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7200" rIns="14400" bIns="0" rtlCol="0" anchor="ctr"/>
              <a:lstStyle/>
              <a:p>
                <a:pPr marL="0" marR="0" lvl="0" indent="0" algn="ctr" defTabSz="1090422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-150" normalizeH="0" baseline="0" noProof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kumimoji="0" lang="ko-KR" altLang="en-US" sz="1100" i="0" u="none" strike="noStrike" kern="0" cap="none" spc="-150" normalizeH="0" baseline="0" noProof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21" name="그룹 93">
            <a:extLst>
              <a:ext uri="{FF2B5EF4-FFF2-40B4-BE49-F238E27FC236}">
                <a16:creationId xmlns:a16="http://schemas.microsoft.com/office/drawing/2014/main" id="{A4133A99-4EE3-1D42-AC31-8EAE46925ED4}"/>
              </a:ext>
            </a:extLst>
          </p:cNvPr>
          <p:cNvGrpSpPr/>
          <p:nvPr/>
        </p:nvGrpSpPr>
        <p:grpSpPr>
          <a:xfrm>
            <a:off x="5176022" y="3335295"/>
            <a:ext cx="4314053" cy="844628"/>
            <a:chOff x="5176022" y="2151079"/>
            <a:chExt cx="4314053" cy="844628"/>
          </a:xfrm>
        </p:grpSpPr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48A9733E-F9AD-2E46-BF1B-1DC29949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022" y="2415173"/>
              <a:ext cx="4284000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90000" tIns="36000" rIns="0" bIns="36000" anchor="t">
              <a:spAutoFit/>
            </a:bodyPr>
            <a:lstStyle/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컨테이너의 자원 할당 및 배포 기능 개발 지원 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컨테이너 수동 및 자동 확장 기능 개발 지원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통신 구조 및 접근 통제 기능 개발 지원</a:t>
              </a:r>
            </a:p>
          </p:txBody>
        </p:sp>
        <p:grpSp>
          <p:nvGrpSpPr>
            <p:cNvPr id="23" name="그룹 95">
              <a:extLst>
                <a:ext uri="{FF2B5EF4-FFF2-40B4-BE49-F238E27FC236}">
                  <a16:creationId xmlns:a16="http://schemas.microsoft.com/office/drawing/2014/main" id="{65C2EBA2-8CFD-FC40-A059-589800E6AE94}"/>
                </a:ext>
              </a:extLst>
            </p:cNvPr>
            <p:cNvGrpSpPr/>
            <p:nvPr/>
          </p:nvGrpSpPr>
          <p:grpSpPr>
            <a:xfrm>
              <a:off x="5203825" y="2151079"/>
              <a:ext cx="4286250" cy="250996"/>
              <a:chOff x="5203825" y="2151079"/>
              <a:chExt cx="4286250" cy="250996"/>
            </a:xfrm>
          </p:grpSpPr>
          <p:grpSp>
            <p:nvGrpSpPr>
              <p:cNvPr id="24" name="그룹 25">
                <a:extLst>
                  <a:ext uri="{FF2B5EF4-FFF2-40B4-BE49-F238E27FC236}">
                    <a16:creationId xmlns:a16="http://schemas.microsoft.com/office/drawing/2014/main" id="{49C6634E-5482-1D43-8617-991F65E277B7}"/>
                  </a:ext>
                </a:extLst>
              </p:cNvPr>
              <p:cNvGrpSpPr/>
              <p:nvPr/>
            </p:nvGrpSpPr>
            <p:grpSpPr>
              <a:xfrm>
                <a:off x="5203825" y="2151079"/>
                <a:ext cx="4286250" cy="250996"/>
                <a:chOff x="872018" y="1590768"/>
                <a:chExt cx="3067425" cy="251051"/>
              </a:xfrm>
            </p:grpSpPr>
            <p:cxnSp>
              <p:nvCxnSpPr>
                <p:cNvPr id="26" name="직선 연결선 98">
                  <a:extLst>
                    <a:ext uri="{FF2B5EF4-FFF2-40B4-BE49-F238E27FC236}">
                      <a16:creationId xmlns:a16="http://schemas.microsoft.com/office/drawing/2014/main" id="{E7B8B59A-52EC-5843-A97F-801472307671}"/>
                    </a:ext>
                  </a:extLst>
                </p:cNvPr>
                <p:cNvCxnSpPr/>
                <p:nvPr/>
              </p:nvCxnSpPr>
              <p:spPr>
                <a:xfrm>
                  <a:off x="872018" y="1841819"/>
                  <a:ext cx="3067425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99">
                  <a:extLst>
                    <a:ext uri="{FF2B5EF4-FFF2-40B4-BE49-F238E27FC236}">
                      <a16:creationId xmlns:a16="http://schemas.microsoft.com/office/drawing/2014/main" id="{5BC03452-E5BC-544A-80D3-3A8C915E2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875" y="1590768"/>
                  <a:ext cx="2825316" cy="230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20848" defTabSz="1184878" eaLnBrk="0" latinLnBrk="0" hangingPunct="0">
                    <a:spcAft>
                      <a:spcPts val="0"/>
                    </a:spcAft>
                    <a:buSzPct val="80000"/>
                    <a:tabLst>
                      <a:tab pos="6841638" algn="l"/>
                    </a:tabLst>
                    <a:defRPr/>
                  </a:pPr>
                  <a:r>
                    <a:rPr lang="en-US" altLang="ko-KR" sz="1500" spc="-8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K8s </a:t>
                  </a:r>
                  <a:r>
                    <a:rPr lang="ko-KR" altLang="en-US" sz="1500" spc="-8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자원 관리 및 배포 정책 설정을 위한 </a:t>
                  </a:r>
                  <a:r>
                    <a:rPr lang="en-US" altLang="ko-KR" sz="1500" spc="-8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Template </a:t>
                  </a:r>
                  <a:r>
                    <a:rPr lang="ko-KR" altLang="en-US" sz="1500" spc="-8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제공</a:t>
                  </a:r>
                </a:p>
              </p:txBody>
            </p:sp>
          </p:grpSp>
          <p:sp>
            <p:nvSpPr>
              <p:cNvPr id="25" name="타원 97">
                <a:extLst>
                  <a:ext uri="{FF2B5EF4-FFF2-40B4-BE49-F238E27FC236}">
                    <a16:creationId xmlns:a16="http://schemas.microsoft.com/office/drawing/2014/main" id="{C01DCF25-442A-8045-9D75-1DD884164CAC}"/>
                  </a:ext>
                </a:extLst>
              </p:cNvPr>
              <p:cNvSpPr/>
              <p:nvPr/>
            </p:nvSpPr>
            <p:spPr>
              <a:xfrm>
                <a:off x="5203825" y="2166177"/>
                <a:ext cx="216000" cy="216000"/>
              </a:xfrm>
              <a:prstGeom prst="ellipse">
                <a:avLst/>
              </a:prstGeom>
              <a:solidFill>
                <a:srgbClr val="00206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7200" rIns="14400" bIns="0" rtlCol="0" anchor="ctr"/>
              <a:lstStyle/>
              <a:p>
                <a:pPr marL="0" marR="0" lvl="0" indent="0" algn="ctr" defTabSz="1090422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-150" normalizeH="0" baseline="0" noProof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kumimoji="0" lang="ko-KR" altLang="en-US" sz="1100" i="0" u="none" strike="noStrike" kern="0" cap="none" spc="-150" normalizeH="0" baseline="0" noProof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28" name="그룹 100">
            <a:extLst>
              <a:ext uri="{FF2B5EF4-FFF2-40B4-BE49-F238E27FC236}">
                <a16:creationId xmlns:a16="http://schemas.microsoft.com/office/drawing/2014/main" id="{A39F2034-1E28-2F4F-9E01-AF757C95E530}"/>
              </a:ext>
            </a:extLst>
          </p:cNvPr>
          <p:cNvGrpSpPr/>
          <p:nvPr/>
        </p:nvGrpSpPr>
        <p:grpSpPr>
          <a:xfrm>
            <a:off x="5176022" y="4211703"/>
            <a:ext cx="4314053" cy="844628"/>
            <a:chOff x="5176022" y="2151079"/>
            <a:chExt cx="4314053" cy="8446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8FA06D-00C0-ED47-AFC2-7FFE8445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022" y="2415173"/>
              <a:ext cx="4284000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90000" tIns="36000" rIns="0" bIns="36000" anchor="t">
              <a:spAutoFit/>
            </a:bodyPr>
            <a:lstStyle/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참조 기본 </a:t>
              </a:r>
              <a:r>
                <a:rPr lang="ko-KR" altLang="en-US" sz="1100" dirty="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빌드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,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검증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,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배포 파이프라인 구성 지원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Rolling Update, Blue/Green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배포 파이프라인 구성 지원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Kubernetes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배포 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Manifest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생성 툴 구성 지원</a:t>
              </a:r>
            </a:p>
          </p:txBody>
        </p:sp>
        <p:grpSp>
          <p:nvGrpSpPr>
            <p:cNvPr id="30" name="그룹 102">
              <a:extLst>
                <a:ext uri="{FF2B5EF4-FFF2-40B4-BE49-F238E27FC236}">
                  <a16:creationId xmlns:a16="http://schemas.microsoft.com/office/drawing/2014/main" id="{FE96CAFE-2315-C649-8718-AFC274212B88}"/>
                </a:ext>
              </a:extLst>
            </p:cNvPr>
            <p:cNvGrpSpPr/>
            <p:nvPr/>
          </p:nvGrpSpPr>
          <p:grpSpPr>
            <a:xfrm>
              <a:off x="5203825" y="2151079"/>
              <a:ext cx="4286250" cy="250996"/>
              <a:chOff x="5203825" y="2151079"/>
              <a:chExt cx="4286250" cy="250996"/>
            </a:xfrm>
          </p:grpSpPr>
          <p:grpSp>
            <p:nvGrpSpPr>
              <p:cNvPr id="31" name="그룹 25">
                <a:extLst>
                  <a:ext uri="{FF2B5EF4-FFF2-40B4-BE49-F238E27FC236}">
                    <a16:creationId xmlns:a16="http://schemas.microsoft.com/office/drawing/2014/main" id="{44888335-17B8-A54B-AE15-62721B234B56}"/>
                  </a:ext>
                </a:extLst>
              </p:cNvPr>
              <p:cNvGrpSpPr/>
              <p:nvPr/>
            </p:nvGrpSpPr>
            <p:grpSpPr>
              <a:xfrm>
                <a:off x="5203825" y="2151079"/>
                <a:ext cx="4286250" cy="250996"/>
                <a:chOff x="872018" y="1590768"/>
                <a:chExt cx="3067425" cy="251051"/>
              </a:xfrm>
            </p:grpSpPr>
            <p:cxnSp>
              <p:nvCxnSpPr>
                <p:cNvPr id="33" name="직선 연결선 105">
                  <a:extLst>
                    <a:ext uri="{FF2B5EF4-FFF2-40B4-BE49-F238E27FC236}">
                      <a16:creationId xmlns:a16="http://schemas.microsoft.com/office/drawing/2014/main" id="{FD63537F-0B46-E94B-A41F-49CBD835E4A4}"/>
                    </a:ext>
                  </a:extLst>
                </p:cNvPr>
                <p:cNvCxnSpPr/>
                <p:nvPr/>
              </p:nvCxnSpPr>
              <p:spPr>
                <a:xfrm>
                  <a:off x="872018" y="1841819"/>
                  <a:ext cx="3067425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직사각형 106">
                  <a:extLst>
                    <a:ext uri="{FF2B5EF4-FFF2-40B4-BE49-F238E27FC236}">
                      <a16:creationId xmlns:a16="http://schemas.microsoft.com/office/drawing/2014/main" id="{BD9EE05D-A258-6A4A-9469-EB4576943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875" y="1590768"/>
                  <a:ext cx="2135174" cy="230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20848" defTabSz="1184878" eaLnBrk="0" latinLnBrk="0" hangingPunct="0">
                    <a:spcAft>
                      <a:spcPts val="0"/>
                    </a:spcAft>
                    <a:buSzPct val="80000"/>
                    <a:tabLst>
                      <a:tab pos="6841638" algn="l"/>
                    </a:tabLst>
                    <a:defRPr/>
                  </a:pPr>
                  <a:r>
                    <a:rPr lang="en-US" altLang="ko-KR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CICD </a:t>
                  </a:r>
                  <a:r>
                    <a:rPr lang="ko-KR" altLang="en-US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파이프라인 생성 </a:t>
                  </a:r>
                  <a:r>
                    <a:rPr lang="en-US" altLang="ko-KR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Template </a:t>
                  </a:r>
                  <a:r>
                    <a:rPr lang="ko-KR" altLang="en-US" sz="15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제공</a:t>
                  </a:r>
                </a:p>
              </p:txBody>
            </p:sp>
          </p:grpSp>
          <p:sp>
            <p:nvSpPr>
              <p:cNvPr id="32" name="타원 104">
                <a:extLst>
                  <a:ext uri="{FF2B5EF4-FFF2-40B4-BE49-F238E27FC236}">
                    <a16:creationId xmlns:a16="http://schemas.microsoft.com/office/drawing/2014/main" id="{446BCBEA-6438-8F42-9442-858A770C6B2F}"/>
                  </a:ext>
                </a:extLst>
              </p:cNvPr>
              <p:cNvSpPr/>
              <p:nvPr/>
            </p:nvSpPr>
            <p:spPr>
              <a:xfrm>
                <a:off x="5203825" y="2166177"/>
                <a:ext cx="216000" cy="216000"/>
              </a:xfrm>
              <a:prstGeom prst="ellipse">
                <a:avLst/>
              </a:prstGeom>
              <a:solidFill>
                <a:srgbClr val="00206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7200" rIns="14400" bIns="0" rtlCol="0" anchor="ctr"/>
              <a:lstStyle/>
              <a:p>
                <a:pPr marL="0" marR="0" lvl="0" indent="0" algn="ctr" defTabSz="1090422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-150" normalizeH="0" baseline="0" noProof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</a:rPr>
                  <a:t>3</a:t>
                </a:r>
                <a:endParaRPr kumimoji="0" lang="ko-KR" altLang="en-US" sz="1100" i="0" u="none" strike="noStrike" kern="0" cap="none" spc="-150" normalizeH="0" baseline="0" noProof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35" name="그룹 107">
            <a:extLst>
              <a:ext uri="{FF2B5EF4-FFF2-40B4-BE49-F238E27FC236}">
                <a16:creationId xmlns:a16="http://schemas.microsoft.com/office/drawing/2014/main" id="{DE3002B4-D608-F64F-BD70-B3641FAB46B0}"/>
              </a:ext>
            </a:extLst>
          </p:cNvPr>
          <p:cNvGrpSpPr/>
          <p:nvPr/>
        </p:nvGrpSpPr>
        <p:grpSpPr>
          <a:xfrm>
            <a:off x="5176022" y="5088111"/>
            <a:ext cx="4314053" cy="844628"/>
            <a:chOff x="5176022" y="2151079"/>
            <a:chExt cx="4314053" cy="844628"/>
          </a:xfrm>
        </p:grpSpPr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C7C46476-128F-C042-91DA-FAE2BFD4A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022" y="2415173"/>
              <a:ext cx="4284000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90000" tIns="36000" rIns="0" bIns="36000" anchor="t">
              <a:spAutoFit/>
            </a:bodyPr>
            <a:lstStyle/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MSA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패턴 구성을 위한 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Backend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설치 구성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Jenkins &amp; </a:t>
              </a:r>
              <a:r>
                <a:rPr lang="en-US" altLang="ko-KR" sz="1100" dirty="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argo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 CD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기반의 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CICD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파이프라인 구성 </a:t>
              </a:r>
            </a:p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Application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모니터링 및 실시간 추적을 위한 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Mgmt.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구성 </a:t>
              </a:r>
            </a:p>
          </p:txBody>
        </p:sp>
        <p:grpSp>
          <p:nvGrpSpPr>
            <p:cNvPr id="37" name="그룹 110">
              <a:extLst>
                <a:ext uri="{FF2B5EF4-FFF2-40B4-BE49-F238E27FC236}">
                  <a16:creationId xmlns:a16="http://schemas.microsoft.com/office/drawing/2014/main" id="{6BE9A87D-9850-0C44-91E3-E5D92CC79D73}"/>
                </a:ext>
              </a:extLst>
            </p:cNvPr>
            <p:cNvGrpSpPr/>
            <p:nvPr/>
          </p:nvGrpSpPr>
          <p:grpSpPr>
            <a:xfrm>
              <a:off x="5203825" y="2151079"/>
              <a:ext cx="4286250" cy="250996"/>
              <a:chOff x="5203825" y="2151079"/>
              <a:chExt cx="4286250" cy="250996"/>
            </a:xfrm>
          </p:grpSpPr>
          <p:grpSp>
            <p:nvGrpSpPr>
              <p:cNvPr id="38" name="그룹 25">
                <a:extLst>
                  <a:ext uri="{FF2B5EF4-FFF2-40B4-BE49-F238E27FC236}">
                    <a16:creationId xmlns:a16="http://schemas.microsoft.com/office/drawing/2014/main" id="{43FD4F41-C9DF-4D49-BB46-C316EC487CF9}"/>
                  </a:ext>
                </a:extLst>
              </p:cNvPr>
              <p:cNvGrpSpPr/>
              <p:nvPr/>
            </p:nvGrpSpPr>
            <p:grpSpPr>
              <a:xfrm>
                <a:off x="5203825" y="2151079"/>
                <a:ext cx="4286250" cy="250996"/>
                <a:chOff x="872018" y="1590768"/>
                <a:chExt cx="3067425" cy="251051"/>
              </a:xfrm>
            </p:grpSpPr>
            <p:cxnSp>
              <p:nvCxnSpPr>
                <p:cNvPr id="40" name="직선 연결선 131">
                  <a:extLst>
                    <a:ext uri="{FF2B5EF4-FFF2-40B4-BE49-F238E27FC236}">
                      <a16:creationId xmlns:a16="http://schemas.microsoft.com/office/drawing/2014/main" id="{D9388219-0426-0348-9F12-7FAF1163C981}"/>
                    </a:ext>
                  </a:extLst>
                </p:cNvPr>
                <p:cNvCxnSpPr/>
                <p:nvPr/>
              </p:nvCxnSpPr>
              <p:spPr>
                <a:xfrm>
                  <a:off x="872018" y="1841819"/>
                  <a:ext cx="3067425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직사각형 132">
                  <a:extLst>
                    <a:ext uri="{FF2B5EF4-FFF2-40B4-BE49-F238E27FC236}">
                      <a16:creationId xmlns:a16="http://schemas.microsoft.com/office/drawing/2014/main" id="{4994F034-9C6F-9C46-A602-E5AB8075D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875" y="1590768"/>
                  <a:ext cx="2801408" cy="23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20848" defTabSz="1184878" eaLnBrk="0" latinLnBrk="0" hangingPunct="0">
                    <a:spcAft>
                      <a:spcPts val="0"/>
                    </a:spcAft>
                    <a:buSzPct val="80000"/>
                    <a:tabLst>
                      <a:tab pos="6841638" algn="l"/>
                    </a:tabLst>
                    <a:defRPr/>
                  </a:pPr>
                  <a:r>
                    <a:rPr lang="en-US" altLang="ko-KR" sz="1500" spc="-5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MSA </a:t>
                  </a:r>
                  <a:r>
                    <a:rPr lang="ko-KR" altLang="en-US" sz="1500" spc="-5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개발을 위한 사전 구성 서비스 구성 가이드 제공 </a:t>
                  </a:r>
                </a:p>
              </p:txBody>
            </p:sp>
          </p:grpSp>
          <p:sp>
            <p:nvSpPr>
              <p:cNvPr id="39" name="타원 130">
                <a:extLst>
                  <a:ext uri="{FF2B5EF4-FFF2-40B4-BE49-F238E27FC236}">
                    <a16:creationId xmlns:a16="http://schemas.microsoft.com/office/drawing/2014/main" id="{6BFD3A65-D9D9-B84C-8C46-176815B1D781}"/>
                  </a:ext>
                </a:extLst>
              </p:cNvPr>
              <p:cNvSpPr/>
              <p:nvPr/>
            </p:nvSpPr>
            <p:spPr>
              <a:xfrm>
                <a:off x="5203825" y="2166177"/>
                <a:ext cx="216000" cy="216000"/>
              </a:xfrm>
              <a:prstGeom prst="ellipse">
                <a:avLst/>
              </a:prstGeom>
              <a:solidFill>
                <a:srgbClr val="00206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7200" rIns="14400" bIns="0" rtlCol="0" anchor="ctr"/>
              <a:lstStyle/>
              <a:p>
                <a:pPr marL="0" marR="0" lvl="0" indent="0" algn="ctr" defTabSz="1090422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-150" normalizeH="0" baseline="0" noProof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</a:rPr>
                  <a:t>4</a:t>
                </a:r>
                <a:endParaRPr kumimoji="0" lang="ko-KR" altLang="en-US" sz="1100" i="0" u="none" strike="noStrike" kern="0" cap="none" spc="-150" normalizeH="0" baseline="0" noProof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42" name="그룹 133">
            <a:extLst>
              <a:ext uri="{FF2B5EF4-FFF2-40B4-BE49-F238E27FC236}">
                <a16:creationId xmlns:a16="http://schemas.microsoft.com/office/drawing/2014/main" id="{01B4F474-0A13-0B43-A871-68730B673658}"/>
              </a:ext>
            </a:extLst>
          </p:cNvPr>
          <p:cNvGrpSpPr/>
          <p:nvPr/>
        </p:nvGrpSpPr>
        <p:grpSpPr>
          <a:xfrm>
            <a:off x="5176022" y="5964520"/>
            <a:ext cx="4314053" cy="506074"/>
            <a:chOff x="5176022" y="2151079"/>
            <a:chExt cx="4314053" cy="506074"/>
          </a:xfrm>
        </p:grpSpPr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E32010C0-4110-BC4B-A6F2-C141EA75D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022" y="2415173"/>
              <a:ext cx="4284000" cy="2419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90000" tIns="36000" rIns="0" bIns="36000" anchor="t">
              <a:spAutoFit/>
            </a:bodyPr>
            <a:lstStyle/>
            <a:p>
              <a:pPr marL="101005" lvl="1" indent="-101005" defTabSz="1184990" eaLnBrk="0" fontAlgn="ctr" latinLnBrk="0" hangingPunct="0"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자원 할당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,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배포 정책 생성</a:t>
              </a:r>
              <a:r>
                <a:rPr lang="en-US" altLang="ko-KR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, </a:t>
              </a:r>
              <a:r>
                <a:rPr lang="ko-KR" altLang="en-US" sz="11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아키텍처 구성 자동화 지원 </a:t>
              </a:r>
            </a:p>
          </p:txBody>
        </p:sp>
        <p:grpSp>
          <p:nvGrpSpPr>
            <p:cNvPr id="44" name="그룹 135">
              <a:extLst>
                <a:ext uri="{FF2B5EF4-FFF2-40B4-BE49-F238E27FC236}">
                  <a16:creationId xmlns:a16="http://schemas.microsoft.com/office/drawing/2014/main" id="{B6D44166-57CC-DA4F-9AAF-A789447D0995}"/>
                </a:ext>
              </a:extLst>
            </p:cNvPr>
            <p:cNvGrpSpPr/>
            <p:nvPr/>
          </p:nvGrpSpPr>
          <p:grpSpPr>
            <a:xfrm>
              <a:off x="5203825" y="2151079"/>
              <a:ext cx="4286250" cy="250996"/>
              <a:chOff x="5203825" y="2151079"/>
              <a:chExt cx="4286250" cy="250996"/>
            </a:xfrm>
          </p:grpSpPr>
          <p:grpSp>
            <p:nvGrpSpPr>
              <p:cNvPr id="45" name="그룹 25">
                <a:extLst>
                  <a:ext uri="{FF2B5EF4-FFF2-40B4-BE49-F238E27FC236}">
                    <a16:creationId xmlns:a16="http://schemas.microsoft.com/office/drawing/2014/main" id="{12A1AF88-E24F-CA4A-81CD-472081515B6E}"/>
                  </a:ext>
                </a:extLst>
              </p:cNvPr>
              <p:cNvGrpSpPr/>
              <p:nvPr/>
            </p:nvGrpSpPr>
            <p:grpSpPr>
              <a:xfrm>
                <a:off x="5203825" y="2151079"/>
                <a:ext cx="4286250" cy="250996"/>
                <a:chOff x="872018" y="1590768"/>
                <a:chExt cx="3067425" cy="251051"/>
              </a:xfrm>
            </p:grpSpPr>
            <p:cxnSp>
              <p:nvCxnSpPr>
                <p:cNvPr id="47" name="직선 연결선 139">
                  <a:extLst>
                    <a:ext uri="{FF2B5EF4-FFF2-40B4-BE49-F238E27FC236}">
                      <a16:creationId xmlns:a16="http://schemas.microsoft.com/office/drawing/2014/main" id="{5CBEE774-C7C7-A948-8E70-D2B776F9C2C5}"/>
                    </a:ext>
                  </a:extLst>
                </p:cNvPr>
                <p:cNvCxnSpPr/>
                <p:nvPr/>
              </p:nvCxnSpPr>
              <p:spPr>
                <a:xfrm>
                  <a:off x="872018" y="1841819"/>
                  <a:ext cx="3067425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140">
                  <a:extLst>
                    <a:ext uri="{FF2B5EF4-FFF2-40B4-BE49-F238E27FC236}">
                      <a16:creationId xmlns:a16="http://schemas.microsoft.com/office/drawing/2014/main" id="{EFA6D5CB-7226-E24E-86ED-597B729644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875" y="1590768"/>
                  <a:ext cx="2808291" cy="23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20848" defTabSz="1184878" eaLnBrk="0" latinLnBrk="0" hangingPunct="0">
                    <a:spcAft>
                      <a:spcPts val="0"/>
                    </a:spcAft>
                    <a:buSzPct val="80000"/>
                    <a:tabLst>
                      <a:tab pos="6841638" algn="l"/>
                    </a:tabLst>
                    <a:defRPr/>
                  </a:pPr>
                  <a:r>
                    <a:rPr lang="ko-KR" altLang="en-US" sz="1500" spc="-1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개발 및 배포 환경 자동 관리 서비스 </a:t>
                  </a:r>
                  <a:r>
                    <a:rPr lang="en-US" altLang="ko-KR" sz="1500" spc="-1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(21</a:t>
                  </a:r>
                  <a:r>
                    <a:rPr lang="ko-KR" altLang="en-US" sz="1500" spc="-1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년 </a:t>
                  </a:r>
                  <a:r>
                    <a:rPr lang="en-US" altLang="ko-KR" sz="1500" spc="-1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7</a:t>
                  </a:r>
                  <a:r>
                    <a:rPr lang="ko-KR" altLang="en-US" sz="1500" spc="-1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월 지원 예정</a:t>
                  </a:r>
                  <a:r>
                    <a:rPr lang="en-US" altLang="ko-KR" sz="1500" spc="-1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)</a:t>
                  </a:r>
                </a:p>
              </p:txBody>
            </p:sp>
          </p:grpSp>
          <p:sp>
            <p:nvSpPr>
              <p:cNvPr id="46" name="타원 138">
                <a:extLst>
                  <a:ext uri="{FF2B5EF4-FFF2-40B4-BE49-F238E27FC236}">
                    <a16:creationId xmlns:a16="http://schemas.microsoft.com/office/drawing/2014/main" id="{1ADBA159-C481-9C41-8C12-2205438C0AC2}"/>
                  </a:ext>
                </a:extLst>
              </p:cNvPr>
              <p:cNvSpPr/>
              <p:nvPr/>
            </p:nvSpPr>
            <p:spPr>
              <a:xfrm>
                <a:off x="5203825" y="2166177"/>
                <a:ext cx="216000" cy="216000"/>
              </a:xfrm>
              <a:prstGeom prst="ellipse">
                <a:avLst/>
              </a:prstGeom>
              <a:solidFill>
                <a:srgbClr val="7F7F7F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7200" rIns="14400" bIns="0" rtlCol="0" anchor="ctr"/>
              <a:lstStyle/>
              <a:p>
                <a:pPr marL="0" marR="0" lvl="0" indent="0" algn="ctr" defTabSz="1090422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-150" normalizeH="0" baseline="0" noProof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</a:rPr>
                  <a:t>5</a:t>
                </a:r>
                <a:endParaRPr kumimoji="0" lang="ko-KR" altLang="en-US" sz="1100" i="0" u="none" strike="noStrike" kern="0" cap="none" spc="-150" normalizeH="0" baseline="0" noProof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sp>
        <p:nvSpPr>
          <p:cNvPr id="49" name="육각형[H] 115">
            <a:extLst>
              <a:ext uri="{FF2B5EF4-FFF2-40B4-BE49-F238E27FC236}">
                <a16:creationId xmlns:a16="http://schemas.microsoft.com/office/drawing/2014/main" id="{9109F820-6668-1840-899D-62169B8C63AC}"/>
              </a:ext>
            </a:extLst>
          </p:cNvPr>
          <p:cNvSpPr/>
          <p:nvPr/>
        </p:nvSpPr>
        <p:spPr>
          <a:xfrm>
            <a:off x="2566810" y="2302319"/>
            <a:ext cx="576000" cy="468000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r>
              <a:rPr lang="en-US" altLang="ko-KR" sz="1000" dirty="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 1</a:t>
            </a:r>
          </a:p>
        </p:txBody>
      </p:sp>
      <p:sp>
        <p:nvSpPr>
          <p:cNvPr id="50" name="육각형[H] 116">
            <a:extLst>
              <a:ext uri="{FF2B5EF4-FFF2-40B4-BE49-F238E27FC236}">
                <a16:creationId xmlns:a16="http://schemas.microsoft.com/office/drawing/2014/main" id="{8BF0D223-095A-0544-B41B-3846E64B56A6}"/>
              </a:ext>
            </a:extLst>
          </p:cNvPr>
          <p:cNvSpPr/>
          <p:nvPr/>
        </p:nvSpPr>
        <p:spPr>
          <a:xfrm>
            <a:off x="1808069" y="2302319"/>
            <a:ext cx="576000" cy="468000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r>
              <a:rPr lang="en-US" altLang="ko-KR" sz="1000" dirty="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</a:t>
            </a:r>
          </a:p>
          <a:p>
            <a:pPr algn="ctr" defTabSz="1090422"/>
            <a:r>
              <a:rPr lang="en-US" altLang="ko-KR" sz="1000" dirty="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G/W</a:t>
            </a:r>
          </a:p>
        </p:txBody>
      </p:sp>
      <p:sp>
        <p:nvSpPr>
          <p:cNvPr id="51" name="육각형[H] 117">
            <a:extLst>
              <a:ext uri="{FF2B5EF4-FFF2-40B4-BE49-F238E27FC236}">
                <a16:creationId xmlns:a16="http://schemas.microsoft.com/office/drawing/2014/main" id="{745A1B18-2914-7741-913A-3CD98C9DA14D}"/>
              </a:ext>
            </a:extLst>
          </p:cNvPr>
          <p:cNvSpPr/>
          <p:nvPr/>
        </p:nvSpPr>
        <p:spPr>
          <a:xfrm>
            <a:off x="3325550" y="2302319"/>
            <a:ext cx="576000" cy="468000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r>
              <a:rPr lang="en-US" altLang="ko-KR" sz="1000" dirty="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333531-407E-4047-8CF6-47F21DE1991F}"/>
              </a:ext>
            </a:extLst>
          </p:cNvPr>
          <p:cNvSpPr txBox="1"/>
          <p:nvPr/>
        </p:nvSpPr>
        <p:spPr>
          <a:xfrm>
            <a:off x="4076854" y="2413209"/>
            <a:ext cx="300082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defTabSz="9144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3" name="직사각형 148">
            <a:extLst>
              <a:ext uri="{FF2B5EF4-FFF2-40B4-BE49-F238E27FC236}">
                <a16:creationId xmlns:a16="http://schemas.microsoft.com/office/drawing/2014/main" id="{C1E92DBD-5EA9-344D-8EB0-034A84347B42}"/>
              </a:ext>
            </a:extLst>
          </p:cNvPr>
          <p:cNvSpPr/>
          <p:nvPr/>
        </p:nvSpPr>
        <p:spPr>
          <a:xfrm>
            <a:off x="1049327" y="5979572"/>
            <a:ext cx="3636000" cy="425272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Container PaaS</a:t>
            </a:r>
          </a:p>
          <a:p>
            <a:pPr marL="0" lvl="1" algn="ctr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1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Auto-operation &amp; Orchestration</a:t>
            </a:r>
            <a:endParaRPr lang="ko-KR" altLang="en-US" sz="1100" kern="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4" name="그룹 8">
            <a:extLst>
              <a:ext uri="{FF2B5EF4-FFF2-40B4-BE49-F238E27FC236}">
                <a16:creationId xmlns:a16="http://schemas.microsoft.com/office/drawing/2014/main" id="{5C24DF6E-6C1F-DB40-9C1A-1306A254CC45}"/>
              </a:ext>
            </a:extLst>
          </p:cNvPr>
          <p:cNvGrpSpPr/>
          <p:nvPr/>
        </p:nvGrpSpPr>
        <p:grpSpPr>
          <a:xfrm>
            <a:off x="1049326" y="5658287"/>
            <a:ext cx="3636000" cy="271475"/>
            <a:chOff x="1049327" y="5658287"/>
            <a:chExt cx="3494485" cy="271475"/>
          </a:xfrm>
        </p:grpSpPr>
        <p:sp>
          <p:nvSpPr>
            <p:cNvPr id="55" name="직사각형 152">
              <a:extLst>
                <a:ext uri="{FF2B5EF4-FFF2-40B4-BE49-F238E27FC236}">
                  <a16:creationId xmlns:a16="http://schemas.microsoft.com/office/drawing/2014/main" id="{063A314B-6256-5645-BB1A-DCFE3E4D4D28}"/>
                </a:ext>
              </a:extLst>
            </p:cNvPr>
            <p:cNvSpPr/>
            <p:nvPr/>
          </p:nvSpPr>
          <p:spPr>
            <a:xfrm>
              <a:off x="1049327" y="5658287"/>
              <a:ext cx="1116000" cy="271475"/>
            </a:xfrm>
            <a:prstGeom prst="rect">
              <a:avLst/>
            </a:prstGeom>
            <a:solidFill>
              <a:srgbClr val="ADBACA">
                <a:alpha val="33333"/>
              </a:srgb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 eaLnBrk="0" latinLnBrk="0" hangingPunct="0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11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CICD Service</a:t>
              </a:r>
            </a:p>
          </p:txBody>
        </p:sp>
        <p:sp>
          <p:nvSpPr>
            <p:cNvPr id="56" name="직사각형 153">
              <a:extLst>
                <a:ext uri="{FF2B5EF4-FFF2-40B4-BE49-F238E27FC236}">
                  <a16:creationId xmlns:a16="http://schemas.microsoft.com/office/drawing/2014/main" id="{D789C4F7-9F23-5640-ABB9-79D625287085}"/>
                </a:ext>
              </a:extLst>
            </p:cNvPr>
            <p:cNvSpPr/>
            <p:nvPr/>
          </p:nvSpPr>
          <p:spPr>
            <a:xfrm>
              <a:off x="2238570" y="5658287"/>
              <a:ext cx="1116000" cy="271475"/>
            </a:xfrm>
            <a:prstGeom prst="rect">
              <a:avLst/>
            </a:prstGeom>
            <a:solidFill>
              <a:srgbClr val="ADBACA">
                <a:alpha val="33333"/>
              </a:srgb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 eaLnBrk="0" latinLnBrk="0" hangingPunct="0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11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Backend Service</a:t>
              </a:r>
            </a:p>
          </p:txBody>
        </p:sp>
        <p:sp>
          <p:nvSpPr>
            <p:cNvPr id="57" name="직사각형 154">
              <a:extLst>
                <a:ext uri="{FF2B5EF4-FFF2-40B4-BE49-F238E27FC236}">
                  <a16:creationId xmlns:a16="http://schemas.microsoft.com/office/drawing/2014/main" id="{B5FA4FCC-AEF3-5942-AA3A-C7FA92A9FE59}"/>
                </a:ext>
              </a:extLst>
            </p:cNvPr>
            <p:cNvSpPr/>
            <p:nvPr/>
          </p:nvSpPr>
          <p:spPr>
            <a:xfrm>
              <a:off x="3427812" y="5658287"/>
              <a:ext cx="1116000" cy="271475"/>
            </a:xfrm>
            <a:prstGeom prst="rect">
              <a:avLst/>
            </a:prstGeom>
            <a:solidFill>
              <a:srgbClr val="ADBACA">
                <a:alpha val="33333"/>
              </a:srgb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 eaLnBrk="0" latinLnBrk="0" hangingPunct="0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11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Mgmt. Service</a:t>
              </a:r>
              <a:endParaRPr lang="ko-KR" altLang="en-US" sz="11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8" name="직사각형 156">
            <a:extLst>
              <a:ext uri="{FF2B5EF4-FFF2-40B4-BE49-F238E27FC236}">
                <a16:creationId xmlns:a16="http://schemas.microsoft.com/office/drawing/2014/main" id="{8701303B-17CB-7245-B5E0-ADC21F69E802}"/>
              </a:ext>
            </a:extLst>
          </p:cNvPr>
          <p:cNvSpPr/>
          <p:nvPr/>
        </p:nvSpPr>
        <p:spPr>
          <a:xfrm>
            <a:off x="1049328" y="2909598"/>
            <a:ext cx="2852222" cy="79215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59" name="직사각형 157">
            <a:extLst>
              <a:ext uri="{FF2B5EF4-FFF2-40B4-BE49-F238E27FC236}">
                <a16:creationId xmlns:a16="http://schemas.microsoft.com/office/drawing/2014/main" id="{76786023-1E89-CB46-ADDD-86D4A316BC12}"/>
              </a:ext>
            </a:extLst>
          </p:cNvPr>
          <p:cNvSpPr/>
          <p:nvPr/>
        </p:nvSpPr>
        <p:spPr>
          <a:xfrm>
            <a:off x="1051868" y="2914088"/>
            <a:ext cx="2639263" cy="216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200" latinLnBrk="0">
              <a:spcAft>
                <a:spcPts val="600"/>
              </a:spcAft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MSA </a:t>
            </a: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개발 </a:t>
            </a: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Template</a:t>
            </a:r>
            <a:endParaRPr lang="ko-KR" altLang="en-US" sz="1000" kern="0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0" name="직사각형 158">
            <a:extLst>
              <a:ext uri="{FF2B5EF4-FFF2-40B4-BE49-F238E27FC236}">
                <a16:creationId xmlns:a16="http://schemas.microsoft.com/office/drawing/2014/main" id="{EA0F7C9E-E750-FE48-9FB9-FED710DD69E5}"/>
              </a:ext>
            </a:extLst>
          </p:cNvPr>
          <p:cNvSpPr/>
          <p:nvPr/>
        </p:nvSpPr>
        <p:spPr>
          <a:xfrm>
            <a:off x="1087872" y="3128268"/>
            <a:ext cx="2543078" cy="534368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90000" tIns="36000" rIns="0" bIns="36000" anchor="t">
            <a:spAutoFit/>
          </a:bodyPr>
          <a:lstStyle/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아키텍처 패턴 코드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구성 설정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Backend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구성 및 연결 설정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마이크로서비스 코드 및 의존성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Lib.</a:t>
            </a:r>
            <a:endParaRPr lang="ko-KR" altLang="en-US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159">
            <a:extLst>
              <a:ext uri="{FF2B5EF4-FFF2-40B4-BE49-F238E27FC236}">
                <a16:creationId xmlns:a16="http://schemas.microsoft.com/office/drawing/2014/main" id="{898E7A44-1367-9240-B955-E85A406E2295}"/>
              </a:ext>
            </a:extLst>
          </p:cNvPr>
          <p:cNvSpPr/>
          <p:nvPr/>
        </p:nvSpPr>
        <p:spPr>
          <a:xfrm>
            <a:off x="1052843" y="3769470"/>
            <a:ext cx="2852222" cy="61082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62" name="직사각형 160">
            <a:extLst>
              <a:ext uri="{FF2B5EF4-FFF2-40B4-BE49-F238E27FC236}">
                <a16:creationId xmlns:a16="http://schemas.microsoft.com/office/drawing/2014/main" id="{BD211663-EEAF-5848-92D3-FCCFA2A8F97D}"/>
              </a:ext>
            </a:extLst>
          </p:cNvPr>
          <p:cNvSpPr/>
          <p:nvPr/>
        </p:nvSpPr>
        <p:spPr>
          <a:xfrm>
            <a:off x="1051868" y="3780782"/>
            <a:ext cx="2639263" cy="216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200" latinLnBrk="0">
              <a:spcAft>
                <a:spcPts val="600"/>
              </a:spcAft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K8S </a:t>
            </a: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자원 및 배포 정책 </a:t>
            </a: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Template</a:t>
            </a:r>
            <a:endParaRPr lang="ko-KR" altLang="en-US" sz="1000" kern="0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3" name="직사각형 161">
            <a:extLst>
              <a:ext uri="{FF2B5EF4-FFF2-40B4-BE49-F238E27FC236}">
                <a16:creationId xmlns:a16="http://schemas.microsoft.com/office/drawing/2014/main" id="{56DB3FD6-1B80-9D45-AE99-EEFEBFE42AA0}"/>
              </a:ext>
            </a:extLst>
          </p:cNvPr>
          <p:cNvSpPr/>
          <p:nvPr/>
        </p:nvSpPr>
        <p:spPr>
          <a:xfrm>
            <a:off x="1087872" y="3978586"/>
            <a:ext cx="2266499" cy="38048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90000" tIns="36000" rIns="0" bIns="36000" anchor="t">
            <a:spAutoFit/>
          </a:bodyPr>
          <a:lstStyle/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K8s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자원 관리 정책 설정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배포 및 운영 정책 설정</a:t>
            </a:r>
          </a:p>
        </p:txBody>
      </p:sp>
      <p:sp>
        <p:nvSpPr>
          <p:cNvPr id="64" name="직사각형 162">
            <a:extLst>
              <a:ext uri="{FF2B5EF4-FFF2-40B4-BE49-F238E27FC236}">
                <a16:creationId xmlns:a16="http://schemas.microsoft.com/office/drawing/2014/main" id="{82E08F00-CD8D-2B4F-B974-E70496569BF8}"/>
              </a:ext>
            </a:extLst>
          </p:cNvPr>
          <p:cNvSpPr/>
          <p:nvPr/>
        </p:nvSpPr>
        <p:spPr>
          <a:xfrm>
            <a:off x="1049328" y="4448009"/>
            <a:ext cx="2852222" cy="61082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65" name="직사각형 163">
            <a:extLst>
              <a:ext uri="{FF2B5EF4-FFF2-40B4-BE49-F238E27FC236}">
                <a16:creationId xmlns:a16="http://schemas.microsoft.com/office/drawing/2014/main" id="{9BA7422F-BDA9-0346-A7B0-F0A4C843C7CE}"/>
              </a:ext>
            </a:extLst>
          </p:cNvPr>
          <p:cNvSpPr/>
          <p:nvPr/>
        </p:nvSpPr>
        <p:spPr>
          <a:xfrm>
            <a:off x="1051868" y="4454418"/>
            <a:ext cx="2639263" cy="216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200" latinLnBrk="0">
              <a:spcAft>
                <a:spcPts val="600"/>
              </a:spcAft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CICD </a:t>
            </a: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파이프라인 </a:t>
            </a: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Template</a:t>
            </a:r>
            <a:endParaRPr lang="ko-KR" altLang="en-US" sz="1000" kern="0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6" name="직사각형 164">
            <a:extLst>
              <a:ext uri="{FF2B5EF4-FFF2-40B4-BE49-F238E27FC236}">
                <a16:creationId xmlns:a16="http://schemas.microsoft.com/office/drawing/2014/main" id="{4814342E-9372-5A4C-9FA8-3C38B6DE819B}"/>
              </a:ext>
            </a:extLst>
          </p:cNvPr>
          <p:cNvSpPr/>
          <p:nvPr/>
        </p:nvSpPr>
        <p:spPr>
          <a:xfrm>
            <a:off x="1087872" y="4654482"/>
            <a:ext cx="2266499" cy="38048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90000" tIns="36000" rIns="0" bIns="36000" anchor="t">
            <a:spAutoFit/>
          </a:bodyPr>
          <a:lstStyle/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빌드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검증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배포 파이프라라인 구성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Rolling Update, B/G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파이프라인 구성</a:t>
            </a:r>
          </a:p>
        </p:txBody>
      </p:sp>
      <p:sp>
        <p:nvSpPr>
          <p:cNvPr id="67" name="직사각형 165">
            <a:extLst>
              <a:ext uri="{FF2B5EF4-FFF2-40B4-BE49-F238E27FC236}">
                <a16:creationId xmlns:a16="http://schemas.microsoft.com/office/drawing/2014/main" id="{C57FE7BD-D49E-4D43-B29C-CC467A1E4A52}"/>
              </a:ext>
            </a:extLst>
          </p:cNvPr>
          <p:cNvSpPr/>
          <p:nvPr/>
        </p:nvSpPr>
        <p:spPr>
          <a:xfrm>
            <a:off x="3980892" y="2909598"/>
            <a:ext cx="704434" cy="261295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36000" tIns="0" rIns="36000" bIns="0" rtlCol="0" anchor="ctr">
            <a:noAutofit/>
          </a:bodyPr>
          <a:lstStyle/>
          <a:p>
            <a:pPr algn="ctr" defTabSz="457200" latinLnBrk="0"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Dev/Ops</a:t>
            </a:r>
          </a:p>
          <a:p>
            <a:pPr algn="ctr" defTabSz="457200" latinLnBrk="0"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환경</a:t>
            </a:r>
            <a:endParaRPr lang="en-US" altLang="ko-KR" sz="1000" kern="0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ahoma" panose="020B0604030504040204" pitchFamily="34" charset="0"/>
            </a:endParaRPr>
          </a:p>
          <a:p>
            <a:pPr algn="ctr" defTabSz="457200" latinLnBrk="0"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자동화</a:t>
            </a:r>
          </a:p>
        </p:txBody>
      </p:sp>
      <p:cxnSp>
        <p:nvCxnSpPr>
          <p:cNvPr id="68" name="직선 연결선[R] 10">
            <a:extLst>
              <a:ext uri="{FF2B5EF4-FFF2-40B4-BE49-F238E27FC236}">
                <a16:creationId xmlns:a16="http://schemas.microsoft.com/office/drawing/2014/main" id="{255B4505-7695-6C4F-A8EB-378750400DBE}"/>
              </a:ext>
            </a:extLst>
          </p:cNvPr>
          <p:cNvCxnSpPr>
            <a:cxnSpLocks/>
          </p:cNvCxnSpPr>
          <p:nvPr/>
        </p:nvCxnSpPr>
        <p:spPr>
          <a:xfrm>
            <a:off x="408367" y="2841729"/>
            <a:ext cx="42124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136">
            <a:extLst>
              <a:ext uri="{FF2B5EF4-FFF2-40B4-BE49-F238E27FC236}">
                <a16:creationId xmlns:a16="http://schemas.microsoft.com/office/drawing/2014/main" id="{AD469566-5FFE-304E-8812-24494A1FFA55}"/>
              </a:ext>
            </a:extLst>
          </p:cNvPr>
          <p:cNvCxnSpPr>
            <a:cxnSpLocks/>
          </p:cNvCxnSpPr>
          <p:nvPr/>
        </p:nvCxnSpPr>
        <p:spPr>
          <a:xfrm>
            <a:off x="408305" y="5590418"/>
            <a:ext cx="4277021" cy="0"/>
          </a:xfrm>
          <a:prstGeom prst="line">
            <a:avLst/>
          </a:prstGeom>
          <a:grpFill/>
          <a:ln w="9525" cap="flat" cmpd="sng" algn="ctr">
            <a:solidFill>
              <a:srgbClr val="002060"/>
            </a:solidFill>
            <a:prstDash val="sysDash"/>
            <a:tailEnd type="none" w="med" len="med"/>
          </a:ln>
          <a:effectLst/>
        </p:spPr>
      </p:cxnSp>
      <p:sp>
        <p:nvSpPr>
          <p:cNvPr id="70" name="Rectangle 316">
            <a:extLst>
              <a:ext uri="{FF2B5EF4-FFF2-40B4-BE49-F238E27FC236}">
                <a16:creationId xmlns:a16="http://schemas.microsoft.com/office/drawing/2014/main" id="{28B6825D-ABC3-EF42-A5BD-0AE35CE72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" y="2264844"/>
            <a:ext cx="576000" cy="5429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vert="vert270" wrap="none" lIns="45719" tIns="22859" rIns="45719" bIns="22859" anchor="ctr"/>
          <a:lstStyle/>
          <a:p>
            <a:pPr marL="0" lvl="1" algn="ctr" defTabSz="1042973" eaLnBrk="0" latinLnBrk="0" hangingPunct="0"/>
            <a:r>
              <a:rPr lang="en-US" altLang="ko-KR" sz="13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Appl.</a:t>
            </a:r>
            <a:endParaRPr lang="ko-KR" altLang="en-US" sz="13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1" name="Rectangle 316">
            <a:extLst>
              <a:ext uri="{FF2B5EF4-FFF2-40B4-BE49-F238E27FC236}">
                <a16:creationId xmlns:a16="http://schemas.microsoft.com/office/drawing/2014/main" id="{D5A572DC-1C6A-9049-BFFA-A068484C4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" y="2909598"/>
            <a:ext cx="576000" cy="26129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vert="vert270" wrap="none" lIns="45719" tIns="22859" rIns="45719" bIns="22859" anchor="ctr"/>
          <a:lstStyle/>
          <a:p>
            <a:pPr marL="0" lvl="1" algn="ctr" defTabSz="1042973" eaLnBrk="0" latinLnBrk="0" hangingPunct="0"/>
            <a:r>
              <a:rPr lang="en-US" altLang="ko-KR" sz="13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Cloud Native</a:t>
            </a:r>
          </a:p>
          <a:p>
            <a:pPr marL="0" lvl="1" algn="ctr" defTabSz="1042973" eaLnBrk="0" latinLnBrk="0" hangingPunct="0"/>
            <a:r>
              <a:rPr lang="en-US" altLang="ko-KR" sz="13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Framework</a:t>
            </a:r>
          </a:p>
        </p:txBody>
      </p:sp>
      <p:sp>
        <p:nvSpPr>
          <p:cNvPr id="72" name="Rectangle 316">
            <a:extLst>
              <a:ext uri="{FF2B5EF4-FFF2-40B4-BE49-F238E27FC236}">
                <a16:creationId xmlns:a16="http://schemas.microsoft.com/office/drawing/2014/main" id="{A4D151B3-F6AE-7440-AADD-322E3219F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" y="5658287"/>
            <a:ext cx="576000" cy="746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vert="vert270" wrap="none" lIns="45719" tIns="22859" rIns="45719" bIns="22859" anchor="ctr"/>
          <a:lstStyle/>
          <a:p>
            <a:pPr marL="0" lvl="1" algn="ctr" defTabSz="1042973" eaLnBrk="0" latinLnBrk="0" hangingPunct="0"/>
            <a:r>
              <a:rPr lang="en-US" altLang="ko-KR" sz="13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Platform</a:t>
            </a:r>
            <a:endParaRPr lang="ko-KR" altLang="en-US" sz="13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3" name="직사각형 174">
            <a:extLst>
              <a:ext uri="{FF2B5EF4-FFF2-40B4-BE49-F238E27FC236}">
                <a16:creationId xmlns:a16="http://schemas.microsoft.com/office/drawing/2014/main" id="{851CCBC2-7CFC-8C4C-96F1-5CA8C376CEB0}"/>
              </a:ext>
            </a:extLst>
          </p:cNvPr>
          <p:cNvSpPr/>
          <p:nvPr/>
        </p:nvSpPr>
        <p:spPr>
          <a:xfrm>
            <a:off x="1052775" y="5126549"/>
            <a:ext cx="2852222" cy="396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74" name="직사각형 175">
            <a:extLst>
              <a:ext uri="{FF2B5EF4-FFF2-40B4-BE49-F238E27FC236}">
                <a16:creationId xmlns:a16="http://schemas.microsoft.com/office/drawing/2014/main" id="{3461E17A-08C8-FB46-A07C-CC646A0F188E}"/>
              </a:ext>
            </a:extLst>
          </p:cNvPr>
          <p:cNvSpPr/>
          <p:nvPr/>
        </p:nvSpPr>
        <p:spPr>
          <a:xfrm>
            <a:off x="1051868" y="5131816"/>
            <a:ext cx="2916324" cy="216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200" latinLnBrk="0">
              <a:spcAft>
                <a:spcPts val="600"/>
              </a:spcAft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MSA Archi.</a:t>
            </a: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 관련 </a:t>
            </a: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B/E</a:t>
            </a: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 구성</a:t>
            </a: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/</a:t>
            </a:r>
            <a:r>
              <a:rPr lang="ko-KR" altLang="en-US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설정 </a:t>
            </a:r>
            <a:r>
              <a:rPr lang="en-US" altLang="ko-KR" sz="1000" kern="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anose="020B0604030504040204" pitchFamily="34" charset="0"/>
              </a:rPr>
              <a:t>Template</a:t>
            </a:r>
          </a:p>
        </p:txBody>
      </p:sp>
      <p:sp>
        <p:nvSpPr>
          <p:cNvPr id="75" name="직사각형 177">
            <a:extLst>
              <a:ext uri="{FF2B5EF4-FFF2-40B4-BE49-F238E27FC236}">
                <a16:creationId xmlns:a16="http://schemas.microsoft.com/office/drawing/2014/main" id="{64731D14-1E48-C044-BD3E-6BD133263D3D}"/>
              </a:ext>
            </a:extLst>
          </p:cNvPr>
          <p:cNvSpPr/>
          <p:nvPr/>
        </p:nvSpPr>
        <p:spPr>
          <a:xfrm>
            <a:off x="1087872" y="5299297"/>
            <a:ext cx="2481866" cy="226591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90000" tIns="36000" rIns="0" bIns="36000" anchor="t">
            <a:spAutoFit/>
          </a:bodyPr>
          <a:lstStyle/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CICD, B/E, Mgmt. Service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설치 및 구성</a:t>
            </a:r>
          </a:p>
        </p:txBody>
      </p:sp>
      <p:sp>
        <p:nvSpPr>
          <p:cNvPr id="76" name="육각형[H] 59">
            <a:extLst>
              <a:ext uri="{FF2B5EF4-FFF2-40B4-BE49-F238E27FC236}">
                <a16:creationId xmlns:a16="http://schemas.microsoft.com/office/drawing/2014/main" id="{F6DCC0E6-C67F-1347-AA18-1CCDFF415C3F}"/>
              </a:ext>
            </a:extLst>
          </p:cNvPr>
          <p:cNvSpPr/>
          <p:nvPr/>
        </p:nvSpPr>
        <p:spPr>
          <a:xfrm>
            <a:off x="1049328" y="2302319"/>
            <a:ext cx="576000" cy="468000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r>
              <a:rPr lang="en-US" altLang="ko-KR" sz="1000" dirty="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BFF</a:t>
            </a:r>
          </a:p>
        </p:txBody>
      </p:sp>
      <p:grpSp>
        <p:nvGrpSpPr>
          <p:cNvPr id="77" name="그룹 13">
            <a:extLst>
              <a:ext uri="{FF2B5EF4-FFF2-40B4-BE49-F238E27FC236}">
                <a16:creationId xmlns:a16="http://schemas.microsoft.com/office/drawing/2014/main" id="{C5596C73-0436-034F-A603-673A88207057}"/>
              </a:ext>
            </a:extLst>
          </p:cNvPr>
          <p:cNvGrpSpPr/>
          <p:nvPr/>
        </p:nvGrpSpPr>
        <p:grpSpPr>
          <a:xfrm>
            <a:off x="1049326" y="2905179"/>
            <a:ext cx="2847583" cy="2620709"/>
            <a:chOff x="1003398" y="3172353"/>
            <a:chExt cx="2847583" cy="2620709"/>
          </a:xfrm>
        </p:grpSpPr>
        <p:sp>
          <p:nvSpPr>
            <p:cNvPr id="78" name="직사각형 208">
              <a:extLst>
                <a:ext uri="{FF2B5EF4-FFF2-40B4-BE49-F238E27FC236}">
                  <a16:creationId xmlns:a16="http://schemas.microsoft.com/office/drawing/2014/main" id="{97F210E5-6446-7F44-BD09-9757B49F24CE}"/>
                </a:ext>
              </a:extLst>
            </p:cNvPr>
            <p:cNvSpPr/>
            <p:nvPr/>
          </p:nvSpPr>
          <p:spPr>
            <a:xfrm>
              <a:off x="1003398" y="3172353"/>
              <a:ext cx="2847583" cy="2620709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090422" latinLnBrk="0"/>
              <a:endParaRPr lang="ko-KR" altLang="en-US" sz="1000" dirty="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직사각형 209">
              <a:extLst>
                <a:ext uri="{FF2B5EF4-FFF2-40B4-BE49-F238E27FC236}">
                  <a16:creationId xmlns:a16="http://schemas.microsoft.com/office/drawing/2014/main" id="{2A827619-B8AC-584D-8E0A-C8232FA8C42C}"/>
                </a:ext>
              </a:extLst>
            </p:cNvPr>
            <p:cNvSpPr/>
            <p:nvPr/>
          </p:nvSpPr>
          <p:spPr>
            <a:xfrm>
              <a:off x="2482981" y="3172353"/>
              <a:ext cx="1368000" cy="252338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 eaLnBrk="0" latinLnBrk="0" hangingPunct="0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11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Framework V1.0</a:t>
              </a:r>
            </a:p>
          </p:txBody>
        </p:sp>
      </p:grpSp>
      <p:sp>
        <p:nvSpPr>
          <p:cNvPr id="80" name="직사각형 211">
            <a:extLst>
              <a:ext uri="{FF2B5EF4-FFF2-40B4-BE49-F238E27FC236}">
                <a16:creationId xmlns:a16="http://schemas.microsoft.com/office/drawing/2014/main" id="{1543E566-5E5E-6744-BB4D-423831792798}"/>
              </a:ext>
            </a:extLst>
          </p:cNvPr>
          <p:cNvSpPr/>
          <p:nvPr/>
        </p:nvSpPr>
        <p:spPr>
          <a:xfrm>
            <a:off x="3980892" y="2905179"/>
            <a:ext cx="704435" cy="2620709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 dirty="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81" name="직사각형 213">
            <a:extLst>
              <a:ext uri="{FF2B5EF4-FFF2-40B4-BE49-F238E27FC236}">
                <a16:creationId xmlns:a16="http://schemas.microsoft.com/office/drawing/2014/main" id="{E8A1857E-35FB-9C46-81F6-6A1CE6899584}"/>
              </a:ext>
            </a:extLst>
          </p:cNvPr>
          <p:cNvSpPr/>
          <p:nvPr/>
        </p:nvSpPr>
        <p:spPr>
          <a:xfrm>
            <a:off x="4181326" y="2905179"/>
            <a:ext cx="504000" cy="2523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1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2.0</a:t>
            </a:r>
          </a:p>
        </p:txBody>
      </p:sp>
      <p:sp>
        <p:nvSpPr>
          <p:cNvPr id="82" name="타원 214">
            <a:extLst>
              <a:ext uri="{FF2B5EF4-FFF2-40B4-BE49-F238E27FC236}">
                <a16:creationId xmlns:a16="http://schemas.microsoft.com/office/drawing/2014/main" id="{8B41F79D-74A8-B346-8B97-F4730C9BE9C8}"/>
              </a:ext>
            </a:extLst>
          </p:cNvPr>
          <p:cNvSpPr/>
          <p:nvPr/>
        </p:nvSpPr>
        <p:spPr>
          <a:xfrm>
            <a:off x="941326" y="3197674"/>
            <a:ext cx="216000" cy="216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marL="0" marR="0" lvl="0" indent="0" algn="ctr" defTabSz="109042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-15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</a:rPr>
              <a:t>1</a:t>
            </a:r>
            <a:endParaRPr kumimoji="0" lang="ko-KR" altLang="en-US" sz="1100" i="0" u="none" strike="noStrike" kern="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3" name="타원 215">
            <a:extLst>
              <a:ext uri="{FF2B5EF4-FFF2-40B4-BE49-F238E27FC236}">
                <a16:creationId xmlns:a16="http://schemas.microsoft.com/office/drawing/2014/main" id="{1B3854E1-B1BE-4742-BED0-7D733BF6C046}"/>
              </a:ext>
            </a:extLst>
          </p:cNvPr>
          <p:cNvSpPr/>
          <p:nvPr/>
        </p:nvSpPr>
        <p:spPr>
          <a:xfrm>
            <a:off x="941326" y="3966880"/>
            <a:ext cx="216000" cy="216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marL="0" marR="0" lvl="0" indent="0" algn="ctr" defTabSz="109042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-15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</a:rPr>
              <a:t>2</a:t>
            </a:r>
            <a:endParaRPr kumimoji="0" lang="ko-KR" altLang="en-US" sz="1100" i="0" u="none" strike="noStrike" kern="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4" name="타원 216">
            <a:extLst>
              <a:ext uri="{FF2B5EF4-FFF2-40B4-BE49-F238E27FC236}">
                <a16:creationId xmlns:a16="http://schemas.microsoft.com/office/drawing/2014/main" id="{7FC7C105-2C70-F84E-A796-D35F732C831E}"/>
              </a:ext>
            </a:extLst>
          </p:cNvPr>
          <p:cNvSpPr/>
          <p:nvPr/>
        </p:nvSpPr>
        <p:spPr>
          <a:xfrm>
            <a:off x="941326" y="4645419"/>
            <a:ext cx="216000" cy="216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marL="0" marR="0" lvl="0" indent="0" algn="ctr" defTabSz="109042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-15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</a:rPr>
              <a:t>3</a:t>
            </a:r>
            <a:endParaRPr kumimoji="0" lang="ko-KR" altLang="en-US" sz="1100" i="0" u="none" strike="noStrike" kern="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5" name="타원 217">
            <a:extLst>
              <a:ext uri="{FF2B5EF4-FFF2-40B4-BE49-F238E27FC236}">
                <a16:creationId xmlns:a16="http://schemas.microsoft.com/office/drawing/2014/main" id="{F892664A-12D1-B543-A1B5-62EA84C5E987}"/>
              </a:ext>
            </a:extLst>
          </p:cNvPr>
          <p:cNvSpPr/>
          <p:nvPr/>
        </p:nvSpPr>
        <p:spPr>
          <a:xfrm>
            <a:off x="941326" y="5216549"/>
            <a:ext cx="216000" cy="216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marL="0" marR="0" lvl="0" indent="0" algn="ctr" defTabSz="109042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-15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</a:rPr>
              <a:t>4</a:t>
            </a:r>
            <a:endParaRPr kumimoji="0" lang="ko-KR" altLang="en-US" sz="1100" i="0" u="none" strike="noStrike" kern="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55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4070195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팩토리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프로젝트 구성하기</a:t>
            </a:r>
          </a:p>
        </p:txBody>
      </p:sp>
    </p:spTree>
    <p:extLst>
      <p:ext uri="{BB962C8B-B14F-4D97-AF65-F5344CB8AC3E}">
        <p14:creationId xmlns:p14="http://schemas.microsoft.com/office/powerpoint/2010/main" val="940351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5D019D-4F31-4247-B807-774260C3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12" y="3960036"/>
            <a:ext cx="4731433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B484F-F6F9-E341-A844-BA91B3A5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팩토리</a:t>
            </a:r>
            <a:r>
              <a:rPr lang="ko-KR" altLang="en-US" dirty="0"/>
              <a:t> 프로젝트 구성하기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8D83-FEA8-E445-96D6-9F352EA4C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개발중인 프로젝트의 </a:t>
            </a:r>
            <a:r>
              <a:rPr lang="ko-KR" altLang="en-US" dirty="0" err="1"/>
              <a:t>아우터</a:t>
            </a:r>
            <a:r>
              <a:rPr lang="ko-KR" altLang="en-US" dirty="0"/>
              <a:t> 아키텍처를 구성하고</a:t>
            </a:r>
            <a:r>
              <a:rPr lang="en-US" altLang="ko-KR" dirty="0"/>
              <a:t>,</a:t>
            </a:r>
            <a:r>
              <a:rPr lang="ko-KR" altLang="en-US" dirty="0"/>
              <a:t> 배포까지 수행한다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BF282-9BF7-EA4A-92B2-0099AD40546F}"/>
              </a:ext>
            </a:extLst>
          </p:cNvPr>
          <p:cNvSpPr txBox="1"/>
          <p:nvPr/>
        </p:nvSpPr>
        <p:spPr>
          <a:xfrm>
            <a:off x="488504" y="1376772"/>
            <a:ext cx="8964996" cy="259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AMF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과정에서 개발중인 마이크로서비스의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아우터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아키텍처를 구성한다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팀 이름의 프로젝트를 생성한다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교육생 계정이 아닌 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팩토리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프로젝트용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계정을 사용한다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팀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git(factory-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git.cloudzcp.io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및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registry(factory-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registry.cloudzcp.io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올바른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organization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및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project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가 구성되어야 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git/registry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의 인증정보를 활용하는 법을 알고 있다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코드템플릿은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factory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용을 사용하여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,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준비한 마이크로서비스가 바로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빌드될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수 있게 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  <a:endParaRPr lang="en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7DB8B-B0AE-7E46-BB4A-923328521121}"/>
              </a:ext>
            </a:extLst>
          </p:cNvPr>
          <p:cNvSpPr/>
          <p:nvPr/>
        </p:nvSpPr>
        <p:spPr>
          <a:xfrm>
            <a:off x="5061012" y="6057289"/>
            <a:ext cx="397844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KR" sz="1200" b="1">
              <a:solidFill>
                <a:schemeClr val="tx1"/>
              </a:solidFill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83A4C-4E24-F943-83E7-F02DCCB13709}"/>
              </a:ext>
            </a:extLst>
          </p:cNvPr>
          <p:cNvSpPr txBox="1"/>
          <p:nvPr/>
        </p:nvSpPr>
        <p:spPr>
          <a:xfrm>
            <a:off x="470501" y="4077135"/>
            <a:ext cx="3543302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실행시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commit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순서에 따른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빌드실패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문제는 우선은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우회방법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형상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임의의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commit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작성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을 적용</a:t>
            </a:r>
            <a:endParaRPr lang="en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10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E7C4-D699-984E-8DB2-47442DFB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팩토리</a:t>
            </a:r>
            <a:r>
              <a:rPr lang="ko-KR" altLang="en-US" dirty="0"/>
              <a:t> 프로젝트 구성하기 </a:t>
            </a:r>
            <a:r>
              <a:rPr lang="en-US" altLang="ko-KR" dirty="0"/>
              <a:t>-</a:t>
            </a:r>
            <a:r>
              <a:rPr lang="ko-KR" altLang="en-US" dirty="0"/>
              <a:t> 절차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7F692-CDCE-254B-AD01-97BAC5293A7D}"/>
              </a:ext>
            </a:extLst>
          </p:cNvPr>
          <p:cNvSpPr txBox="1"/>
          <p:nvPr/>
        </p:nvSpPr>
        <p:spPr>
          <a:xfrm>
            <a:off x="488504" y="1376772"/>
            <a:ext cx="8964996" cy="450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Repository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준비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형상을 저장할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Repository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를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준비한다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(organization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사용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애플리케이션 소스코드가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올라가 있는지 확인한다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BUG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대응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,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pom.xml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별도 저장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Access Token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을 준비한다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Container Image Registry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준비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마이크로서비스 컨테이너를 올릴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Project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를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생성한다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(public)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CLI Secret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을 준비한다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Jenkins Pipeline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준비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폴더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파이프라인에 설정하는 네임스페이스값과 동일한 값이 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가 존재하는지 확인한다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API Token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을 준비한다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079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E7C4-D699-984E-8DB2-47442DFB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팩토리</a:t>
            </a:r>
            <a:r>
              <a:rPr lang="ko-KR" altLang="en-US" dirty="0"/>
              <a:t> 프로젝트 구성하기 </a:t>
            </a:r>
            <a:r>
              <a:rPr lang="en-US" altLang="ko-KR" dirty="0"/>
              <a:t>-</a:t>
            </a:r>
            <a:r>
              <a:rPr lang="ko-KR" altLang="en-US" dirty="0"/>
              <a:t> 절차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7F692-CDCE-254B-AD01-97BAC5293A7D}"/>
              </a:ext>
            </a:extLst>
          </p:cNvPr>
          <p:cNvSpPr txBox="1"/>
          <p:nvPr/>
        </p:nvSpPr>
        <p:spPr>
          <a:xfrm>
            <a:off x="488504" y="980728"/>
            <a:ext cx="8964996" cy="534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 Dev Platform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접속한다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프로젝트를 생성한다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마이크로서비스를 생성한다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상세 페이지에서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Push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를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수행한다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프로파일설정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이미지 레지스트리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),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배포설정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젠킨스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을 수행한다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실습 참고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마이크로서비스 파이프라인 설정을 수행한다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(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실습 참고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</a:p>
          <a:p>
            <a:pPr marL="1093788" lvl="2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네임스페이스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==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클러스터 내 배포 위치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==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젠킨스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폴더이름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마이크로서비스 파이프라인 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Jenkinsfile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내용을 검토한다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 상세 페이지에서 파이프라인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Push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를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수행한다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 상세 페이지에서 파이프라인 생성을 수행한다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젠킨스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파이프라인이 생성되었는지 확인하고 파이프라인을 실행한다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Kubernetes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배포를 확인한다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ZCP Console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에서 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kube.conf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를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다운받는다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배포 대상 네임스페이스에 리소스가 올라가 있는지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,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접속이 되는지 확인한다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954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B9-BC7B-B744-B1A2-6CE8840D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평가 기준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BB8C-F042-9A48-B445-42FF388F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조별로 평가를 수행합니다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E0E1C-973E-AE4E-8C88-F40085AD29E4}"/>
              </a:ext>
            </a:extLst>
          </p:cNvPr>
          <p:cNvSpPr txBox="1"/>
          <p:nvPr/>
        </p:nvSpPr>
        <p:spPr>
          <a:xfrm>
            <a:off x="488504" y="1376772"/>
            <a:ext cx="8964996" cy="229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 Dev Platform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상에 프로젝트를 구성하였다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 Dev Platform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상에 마이크로서비스를 구성하였다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형상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에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형상정보가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올라가있다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프로젝트 형상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git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에 파이프라인 코드가 올라가 있다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젠킨스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파이프라인이 생성되어 있고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,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파이프라인을 실행하여 배포를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1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회 성공하였다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가동중인 마이크로서비스를 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kubectl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port-forward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를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이용하여 확인하였다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endParaRPr lang="en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05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B9-BC7B-B744-B1A2-6CE8840D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이후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BB8C-F042-9A48-B445-42FF388F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E0E1C-973E-AE4E-8C88-F40085AD29E4}"/>
              </a:ext>
            </a:extLst>
          </p:cNvPr>
          <p:cNvSpPr txBox="1"/>
          <p:nvPr/>
        </p:nvSpPr>
        <p:spPr>
          <a:xfrm>
            <a:off x="488504" y="1376772"/>
            <a:ext cx="8964996" cy="343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형상정보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및 파이프라인 설정 정보를 가지고 이후 개발을 수행한다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 Dev Platform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은 현재 베타로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,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프로젝트 형상 및 파이프라인 생성 이후 사용을 아직 보장하지 못함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MSA Dev Platform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기반으로 애플리케이션이 개발되지 않아서 형상 </a:t>
            </a:r>
            <a:r>
              <a:rPr lang="ko-KR" altLang="en-US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수행시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애플리케이션 소스코드의 </a:t>
            </a:r>
            <a:r>
              <a:rPr lang="en-US" altLang="ko-KR" dirty="0" err="1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pom.xml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파일이 바뀌는 상황이 발생할 수 있습니다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endParaRPr lang="en-KR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  <a:p>
            <a:pPr marL="179388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마이크로서비스간 호출은 배포된 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Service(Kubernetes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리소스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)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의 이름을 이용해서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 </a:t>
            </a:r>
            <a:r>
              <a:rPr lang="ko-KR" altLang="en-US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바로 호출한다</a:t>
            </a:r>
            <a:r>
              <a:rPr lang="en-US" altLang="ko-KR" dirty="0">
                <a:latin typeface="KoPub돋움체 Medium" panose="02040503050406030204" pitchFamily="18" charset="0"/>
                <a:ea typeface="KoPub돋움체 Medium" panose="020B0503020000020004" pitchFamily="50" charset="-127"/>
              </a:rPr>
              <a:t>.</a:t>
            </a:r>
          </a:p>
          <a:p>
            <a:pPr marL="636588" lvl="1" indent="-179388">
              <a:lnSpc>
                <a:spcPct val="110000"/>
              </a:lnSpc>
              <a:spcBef>
                <a:spcPts val="600"/>
              </a:spcBef>
              <a:buFont typeface="KoPub돋움체 Medium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service/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amfpjt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-member-app-dev </a:t>
            </a:r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8080</a:t>
            </a:r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포트를 오픈하고 있었다면 타 서비스에서는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  <a:hlinkClick r:id="rId2"/>
              </a:rPr>
              <a:t>http://amfpjt-member-app-dev:8080</a:t>
            </a:r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형태로 호출하면 클러스터 내에서 마이크로서비스간 호출이 수행된다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en-US" altLang="ko-KR" dirty="0">
              <a:latin typeface="KoPub돋움체 Medium" panose="02040503050406030204" pitchFamily="18" charset="0"/>
              <a:ea typeface="KoPub돋움체 Medium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27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8373" y="2604490"/>
            <a:ext cx="4739303" cy="82451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en-US" altLang="ko-KR" sz="4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6579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717136-E23B-4F27-B97B-DF1A3D12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36537" y="1412776"/>
            <a:ext cx="9432925" cy="4968552"/>
            <a:chOff x="224586" y="2064102"/>
            <a:chExt cx="4428000" cy="4429124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86DEFA32-0AC9-4830-A167-8A180E5C1CB3}"/>
                </a:ext>
              </a:extLst>
            </p:cNvPr>
            <p:cNvSpPr/>
            <p:nvPr/>
          </p:nvSpPr>
          <p:spPr>
            <a:xfrm>
              <a:off x="224586" y="2263395"/>
              <a:ext cx="4428000" cy="4229831"/>
            </a:xfrm>
            <a:prstGeom prst="roundRect">
              <a:avLst>
                <a:gd name="adj" fmla="val 3489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dist="381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786841" latinLnBrk="0">
                <a:spcAft>
                  <a:spcPts val="300"/>
                </a:spcAft>
              </a:pPr>
              <a:endPara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37436" y="2064102"/>
              <a:ext cx="3802299" cy="360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90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latinLnBrk="0"/>
              <a:r>
                <a:rPr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XXXXXX</a:t>
              </a: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344741" y="1965409"/>
            <a:ext cx="9216513" cy="279180"/>
          </a:xfrm>
          <a:prstGeom prst="rect">
            <a:avLst/>
          </a:prstGeom>
          <a:noFill/>
        </p:spPr>
        <p:txBody>
          <a:bodyPr wrap="square" lIns="90000" tIns="46800" rIns="0" bIns="46800" rtlCol="0" anchor="t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XXXXXXXXXXXXXXXXXXXXXXXX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EA002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88331C-9A79-4D85-84E9-304A688B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78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FD055-8992-4066-AA0E-558D2B19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86DEFA32-0AC9-4830-A167-8A180E5C1CB3}"/>
              </a:ext>
            </a:extLst>
          </p:cNvPr>
          <p:cNvSpPr/>
          <p:nvPr/>
        </p:nvSpPr>
        <p:spPr>
          <a:xfrm>
            <a:off x="5061012" y="1592796"/>
            <a:ext cx="4427538" cy="4860540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6DEFA32-0AC9-4830-A167-8A180E5C1CB3}"/>
              </a:ext>
            </a:extLst>
          </p:cNvPr>
          <p:cNvSpPr/>
          <p:nvPr/>
        </p:nvSpPr>
        <p:spPr>
          <a:xfrm>
            <a:off x="430257" y="1592796"/>
            <a:ext cx="4428000" cy="4860540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726781" y="1393502"/>
            <a:ext cx="3096000" cy="3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096257" y="1393502"/>
            <a:ext cx="3096000" cy="3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4CB9A8-215A-4B8D-8FD8-AC7A05F675CF}"/>
              </a:ext>
            </a:extLst>
          </p:cNvPr>
          <p:cNvSpPr/>
          <p:nvPr/>
        </p:nvSpPr>
        <p:spPr bwMode="auto">
          <a:xfrm>
            <a:off x="528440" y="1770408"/>
            <a:ext cx="3829091" cy="348566"/>
          </a:xfrm>
          <a:prstGeom prst="rect">
            <a:avLst/>
          </a:prstGeom>
          <a:noFill/>
        </p:spPr>
        <p:txBody>
          <a:bodyPr wrap="square" lIns="90000" tIns="108000" rIns="0" bIns="0" rtlCol="0" anchor="t">
            <a:noAutofit/>
          </a:bodyPr>
          <a:lstStyle/>
          <a:p>
            <a:pPr marL="92075" marR="0" lvl="0" indent="-92075" algn="l" defTabSz="4572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</a:t>
            </a:r>
            <a:endParaRPr kumimoji="0" lang="ko-KR" altLang="en-US" sz="120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28440" y="2171189"/>
            <a:ext cx="3829091" cy="652223"/>
            <a:chOff x="356390" y="2841789"/>
            <a:chExt cx="4206875" cy="652223"/>
          </a:xfrm>
          <a:solidFill>
            <a:schemeClr val="accent6"/>
          </a:solidFill>
        </p:grpSpPr>
        <p:sp>
          <p:nvSpPr>
            <p:cNvPr id="69" name="직사각형 68"/>
            <p:cNvSpPr/>
            <p:nvPr/>
          </p:nvSpPr>
          <p:spPr>
            <a:xfrm>
              <a:off x="356390" y="2841789"/>
              <a:ext cx="4206875" cy="4894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BCDB68-3E10-4FA5-9FAF-C44B6FBCBD1B}"/>
                </a:ext>
              </a:extLst>
            </p:cNvPr>
            <p:cNvSpPr txBox="1"/>
            <p:nvPr/>
          </p:nvSpPr>
          <p:spPr>
            <a:xfrm>
              <a:off x="1136472" y="2854157"/>
              <a:ext cx="3324022" cy="6398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XXXXXXXXXXXXXXXXXXXXXXXXXXXXXXXXXXXXXXXXXXXXXXXXXXXXXXXXXXXXXXXXXX</a:t>
              </a:r>
              <a:endParaRPr kumimoji="0" lang="ko-KR" altLang="en-US" sz="11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2D01357-B5EC-4FF4-B5B7-280EC6D055BE}"/>
                </a:ext>
              </a:extLst>
            </p:cNvPr>
            <p:cNvSpPr/>
            <p:nvPr/>
          </p:nvSpPr>
          <p:spPr>
            <a:xfrm>
              <a:off x="467633" y="2893353"/>
              <a:ext cx="565531" cy="38635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i="0" u="none" strike="noStrike" kern="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1</a:t>
              </a: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1119377" y="2884598"/>
              <a:ext cx="0" cy="40386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528440" y="3990911"/>
            <a:ext cx="3829091" cy="652223"/>
            <a:chOff x="356390" y="2841789"/>
            <a:chExt cx="4206875" cy="652223"/>
          </a:xfrm>
          <a:solidFill>
            <a:schemeClr val="accent6"/>
          </a:solidFill>
        </p:grpSpPr>
        <p:sp>
          <p:nvSpPr>
            <p:cNvPr id="75" name="직사각형 74"/>
            <p:cNvSpPr/>
            <p:nvPr/>
          </p:nvSpPr>
          <p:spPr>
            <a:xfrm>
              <a:off x="356390" y="2841789"/>
              <a:ext cx="4206875" cy="4894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BCDB68-3E10-4FA5-9FAF-C44B6FBCBD1B}"/>
                </a:ext>
              </a:extLst>
            </p:cNvPr>
            <p:cNvSpPr txBox="1"/>
            <p:nvPr/>
          </p:nvSpPr>
          <p:spPr>
            <a:xfrm>
              <a:off x="1136472" y="2854157"/>
              <a:ext cx="3324022" cy="6398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XXXXXXXXXXXXXXXXXXXXXXXXXXXXXXXXXXXXXXXXXXXXXXXXXXXXXXXXXXXXXXXXXX</a:t>
              </a:r>
              <a:endParaRPr kumimoji="0" lang="ko-KR" altLang="en-US" sz="11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2D01357-B5EC-4FF4-B5B7-280EC6D055BE}"/>
                </a:ext>
              </a:extLst>
            </p:cNvPr>
            <p:cNvSpPr/>
            <p:nvPr/>
          </p:nvSpPr>
          <p:spPr>
            <a:xfrm>
              <a:off x="467633" y="2893353"/>
              <a:ext cx="565531" cy="38635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fontAlgn="base" latinLnBrk="0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kumimoji="1" lang="en-US" altLang="ko-KR" sz="11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2</a:t>
              </a: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119377" y="2884598"/>
              <a:ext cx="0" cy="40386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4ECC79-3C40-49FA-9474-DE02E6898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26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60270-56A5-4C11-9F69-44FE4B40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1146C-86B6-4699-9ED3-89A9F184A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107">
            <a:extLst>
              <a:ext uri="{FF2B5EF4-FFF2-40B4-BE49-F238E27FC236}">
                <a16:creationId xmlns:a16="http://schemas.microsoft.com/office/drawing/2014/main" id="{BF0B843A-4747-49C5-832A-BB709753170C}"/>
              </a:ext>
            </a:extLst>
          </p:cNvPr>
          <p:cNvSpPr/>
          <p:nvPr/>
        </p:nvSpPr>
        <p:spPr>
          <a:xfrm>
            <a:off x="529799" y="1771402"/>
            <a:ext cx="2767017" cy="4645929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" name="모서리가 둥근 직사각형 24">
            <a:extLst>
              <a:ext uri="{FF2B5EF4-FFF2-40B4-BE49-F238E27FC236}">
                <a16:creationId xmlns:a16="http://schemas.microsoft.com/office/drawing/2014/main" id="{ADDCE2B0-419F-4C73-85E3-6912EBB5A9D5}"/>
              </a:ext>
            </a:extLst>
          </p:cNvPr>
          <p:cNvSpPr/>
          <p:nvPr/>
        </p:nvSpPr>
        <p:spPr>
          <a:xfrm>
            <a:off x="3599520" y="1771402"/>
            <a:ext cx="2767017" cy="4645929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212B1F58-382A-42FA-AF9B-6590DDCB82E4}"/>
              </a:ext>
            </a:extLst>
          </p:cNvPr>
          <p:cNvSpPr/>
          <p:nvPr/>
        </p:nvSpPr>
        <p:spPr>
          <a:xfrm>
            <a:off x="6645188" y="1772815"/>
            <a:ext cx="2767017" cy="4645929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8" name="모서리가 둥근 직사각형 111">
            <a:extLst>
              <a:ext uri="{FF2B5EF4-FFF2-40B4-BE49-F238E27FC236}">
                <a16:creationId xmlns:a16="http://schemas.microsoft.com/office/drawing/2014/main" id="{EDD2DE7B-425F-43B9-A00D-50FAAC707372}"/>
              </a:ext>
            </a:extLst>
          </p:cNvPr>
          <p:cNvSpPr/>
          <p:nvPr/>
        </p:nvSpPr>
        <p:spPr>
          <a:xfrm>
            <a:off x="797307" y="1572109"/>
            <a:ext cx="2232000" cy="3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9" name="모서리가 둥근 직사각형 32">
            <a:extLst>
              <a:ext uri="{FF2B5EF4-FFF2-40B4-BE49-F238E27FC236}">
                <a16:creationId xmlns:a16="http://schemas.microsoft.com/office/drawing/2014/main" id="{E937162F-2E19-489E-8816-24F704AF3E34}"/>
              </a:ext>
            </a:extLst>
          </p:cNvPr>
          <p:cNvSpPr/>
          <p:nvPr/>
        </p:nvSpPr>
        <p:spPr>
          <a:xfrm>
            <a:off x="3867028" y="1572109"/>
            <a:ext cx="2232000" cy="3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10" name="모서리가 둥근 직사각형 33">
            <a:extLst>
              <a:ext uri="{FF2B5EF4-FFF2-40B4-BE49-F238E27FC236}">
                <a16:creationId xmlns:a16="http://schemas.microsoft.com/office/drawing/2014/main" id="{4F3CCFAE-9FBA-4D98-8884-8DBF788082B0}"/>
              </a:ext>
            </a:extLst>
          </p:cNvPr>
          <p:cNvSpPr/>
          <p:nvPr/>
        </p:nvSpPr>
        <p:spPr>
          <a:xfrm>
            <a:off x="6912696" y="1573522"/>
            <a:ext cx="2232000" cy="3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E38157-0D09-4D72-A22B-356416753BCD}"/>
              </a:ext>
            </a:extLst>
          </p:cNvPr>
          <p:cNvGrpSpPr/>
          <p:nvPr/>
        </p:nvGrpSpPr>
        <p:grpSpPr>
          <a:xfrm>
            <a:off x="635307" y="2033449"/>
            <a:ext cx="2556000" cy="860941"/>
            <a:chOff x="332586" y="2525442"/>
            <a:chExt cx="4212000" cy="86094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4BDFDD-9DC3-46F4-910C-115848EBD4FA}"/>
                </a:ext>
              </a:extLst>
            </p:cNvPr>
            <p:cNvSpPr/>
            <p:nvPr/>
          </p:nvSpPr>
          <p:spPr>
            <a:xfrm>
              <a:off x="332586" y="2525442"/>
              <a:ext cx="4212000" cy="36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XXXXXXXXXXXXXXXX</a:t>
              </a:r>
              <a:endParaRPr kumimoji="1" lang="ko-KR" altLang="en-US" sz="1400" b="1" i="0" u="none" strike="noStrike" kern="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0A615F-8BCD-4602-8294-5EF509C788F8}"/>
                </a:ext>
              </a:extLst>
            </p:cNvPr>
            <p:cNvSpPr txBox="1"/>
            <p:nvPr/>
          </p:nvSpPr>
          <p:spPr>
            <a:xfrm>
              <a:off x="332586" y="2922537"/>
              <a:ext cx="4212000" cy="463846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2075" marR="0" lvl="0" indent="-920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80000"/>
                <a:buFont typeface="KoPub돋움체 Medium" panose="020B0503020000020004" pitchFamily="50" charset="-127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XXXXXXXXXXXXXXXXXXXXXXXX</a:t>
              </a:r>
              <a:endPara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A002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916F57-3001-45F1-897A-7B4C0CC7D010}"/>
              </a:ext>
            </a:extLst>
          </p:cNvPr>
          <p:cNvGrpSpPr/>
          <p:nvPr/>
        </p:nvGrpSpPr>
        <p:grpSpPr>
          <a:xfrm>
            <a:off x="3705028" y="2033449"/>
            <a:ext cx="2556000" cy="860941"/>
            <a:chOff x="332586" y="2525442"/>
            <a:chExt cx="4212000" cy="860941"/>
          </a:xfrm>
          <a:solidFill>
            <a:schemeClr val="accent6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53E2B1-46CD-4D79-A65B-B825A881942D}"/>
                </a:ext>
              </a:extLst>
            </p:cNvPr>
            <p:cNvSpPr/>
            <p:nvPr/>
          </p:nvSpPr>
          <p:spPr>
            <a:xfrm>
              <a:off x="332586" y="2525442"/>
              <a:ext cx="4212000" cy="36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XXXXXXXXXXXXXXXX</a:t>
              </a:r>
              <a:endParaRPr kumimoji="1" lang="ko-KR" altLang="en-US" sz="1400" b="1" i="0" u="none" strike="noStrike" kern="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BD3E1-B5CC-4987-A464-10D234DAEB42}"/>
                </a:ext>
              </a:extLst>
            </p:cNvPr>
            <p:cNvSpPr txBox="1"/>
            <p:nvPr/>
          </p:nvSpPr>
          <p:spPr>
            <a:xfrm>
              <a:off x="332586" y="2922537"/>
              <a:ext cx="4212000" cy="463846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2075" marR="0" lvl="0" indent="-920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80000"/>
                <a:buFont typeface="KoPub돋움체 Medium" panose="020B0503020000020004" pitchFamily="50" charset="-127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XXXXXXXXXXXXXXXXXXXXXXXX</a:t>
              </a:r>
              <a:endPara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A002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F018E-DD7C-4AFF-87D3-3ECF8619D24D}"/>
              </a:ext>
            </a:extLst>
          </p:cNvPr>
          <p:cNvGrpSpPr/>
          <p:nvPr/>
        </p:nvGrpSpPr>
        <p:grpSpPr>
          <a:xfrm>
            <a:off x="6750696" y="2034862"/>
            <a:ext cx="2556000" cy="860941"/>
            <a:chOff x="332586" y="2525442"/>
            <a:chExt cx="4212000" cy="860941"/>
          </a:xfrm>
          <a:solidFill>
            <a:schemeClr val="accent6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D357F-04B2-4398-9C0A-377462AD8D10}"/>
                </a:ext>
              </a:extLst>
            </p:cNvPr>
            <p:cNvSpPr/>
            <p:nvPr/>
          </p:nvSpPr>
          <p:spPr>
            <a:xfrm>
              <a:off x="332586" y="2525442"/>
              <a:ext cx="4212000" cy="36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XXXXXXXXXXXXXXXX</a:t>
              </a:r>
              <a:endParaRPr kumimoji="1" lang="ko-KR" altLang="en-US" sz="1400" b="1" i="0" u="none" strike="noStrike" kern="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44A153-D098-45CC-AC11-B1B73D5599DD}"/>
                </a:ext>
              </a:extLst>
            </p:cNvPr>
            <p:cNvSpPr txBox="1"/>
            <p:nvPr/>
          </p:nvSpPr>
          <p:spPr>
            <a:xfrm>
              <a:off x="332586" y="2922537"/>
              <a:ext cx="4212000" cy="463846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2075" marR="0" lvl="0" indent="-920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80000"/>
                <a:buFont typeface="KoPub돋움체 Medium" panose="020B0503020000020004" pitchFamily="50" charset="-127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XXXXXXXXXXXXXXXXXXXXXXXX</a:t>
              </a:r>
              <a:endPara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A002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18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EB5F-827B-D549-9283-A1E0A9D6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3201-2A6D-0B4D-85E8-B5821163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2F99787-AE14-844E-92AA-F54511AF54FA}"/>
              </a:ext>
            </a:extLst>
          </p:cNvPr>
          <p:cNvSpPr txBox="1">
            <a:spLocks/>
          </p:cNvSpPr>
          <p:nvPr/>
        </p:nvSpPr>
        <p:spPr>
          <a:xfrm>
            <a:off x="344487" y="938673"/>
            <a:ext cx="9313863" cy="464243"/>
          </a:xfrm>
          <a:prstGeom prst="rect">
            <a:avLst/>
          </a:prstGeom>
        </p:spPr>
        <p:txBody>
          <a:bodyPr lIns="0" tIns="45717" rIns="91435" bIns="45717"/>
          <a:lstStyle>
            <a:lvl1pPr marL="0" indent="0" algn="ctr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None/>
              <a:defRPr sz="1600" kern="1200">
                <a:solidFill>
                  <a:schemeClr val="tx2"/>
                </a:solidFill>
                <a:latin typeface="KoPub돋움체 Medium" panose="020B0600000101010101" pitchFamily="50" charset="-127"/>
                <a:ea typeface="KoPub돋움체 Medium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latinLnBrk="0" hangingPunct="0">
              <a:defRPr/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Cloud Native Application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전환을 위한 표준 참조 아키텍처 구조 </a:t>
            </a:r>
          </a:p>
        </p:txBody>
      </p:sp>
      <p:grpSp>
        <p:nvGrpSpPr>
          <p:cNvPr id="5" name="그룹 215">
            <a:extLst>
              <a:ext uri="{FF2B5EF4-FFF2-40B4-BE49-F238E27FC236}">
                <a16:creationId xmlns:a16="http://schemas.microsoft.com/office/drawing/2014/main" id="{5A84F3F1-6338-7E49-84CF-9352ED576F2F}"/>
              </a:ext>
            </a:extLst>
          </p:cNvPr>
          <p:cNvGrpSpPr/>
          <p:nvPr/>
        </p:nvGrpSpPr>
        <p:grpSpPr>
          <a:xfrm>
            <a:off x="344488" y="1875232"/>
            <a:ext cx="9217021" cy="4614468"/>
            <a:chOff x="344488" y="1875232"/>
            <a:chExt cx="9217021" cy="4614468"/>
          </a:xfrm>
        </p:grpSpPr>
        <p:sp>
          <p:nvSpPr>
            <p:cNvPr id="6" name="직사각형 216">
              <a:extLst>
                <a:ext uri="{FF2B5EF4-FFF2-40B4-BE49-F238E27FC236}">
                  <a16:creationId xmlns:a16="http://schemas.microsoft.com/office/drawing/2014/main" id="{29A2F081-D2A8-DB42-891B-281C33236279}"/>
                </a:ext>
              </a:extLst>
            </p:cNvPr>
            <p:cNvSpPr/>
            <p:nvPr/>
          </p:nvSpPr>
          <p:spPr bwMode="auto">
            <a:xfrm flipH="1">
              <a:off x="344488" y="1875232"/>
              <a:ext cx="9217021" cy="461446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12" tIns="38956" rIns="77912" bIns="38956" rtlCol="0" anchor="ctr"/>
            <a:lstStyle/>
            <a:p>
              <a:pPr defTabSz="104962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cxnSp>
          <p:nvCxnSpPr>
            <p:cNvPr id="7" name="직선 연결선 217">
              <a:extLst>
                <a:ext uri="{FF2B5EF4-FFF2-40B4-BE49-F238E27FC236}">
                  <a16:creationId xmlns:a16="http://schemas.microsoft.com/office/drawing/2014/main" id="{019BDB1F-32FA-0E48-8089-315CF7719943}"/>
                </a:ext>
              </a:extLst>
            </p:cNvPr>
            <p:cNvCxnSpPr/>
            <p:nvPr/>
          </p:nvCxnSpPr>
          <p:spPr>
            <a:xfrm>
              <a:off x="344488" y="6489700"/>
              <a:ext cx="9216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AE979E-57B4-744D-A5F6-8C5FE7AC18FC}"/>
              </a:ext>
            </a:extLst>
          </p:cNvPr>
          <p:cNvSpPr txBox="1"/>
          <p:nvPr/>
        </p:nvSpPr>
        <p:spPr>
          <a:xfrm>
            <a:off x="344492" y="1629457"/>
            <a:ext cx="9217021" cy="38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18" tIns="38058" rIns="76118" bIns="38058" rtlCol="0" anchor="ctr"/>
          <a:lstStyle>
            <a:defPPr>
              <a:defRPr lang="ko-KR"/>
            </a:defPPr>
            <a:lvl2pPr marL="0" lvl="1" algn="ctr" defTabSz="1042973">
              <a:defRPr sz="1800" b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 ExtraBold" panose="020B0600000101010101" pitchFamily="50" charset="-127"/>
                <a:ea typeface="KoPub돋움체 Medium ExtraBold" panose="020B0600000101010101" pitchFamily="50" charset="-127"/>
              </a:defRPr>
            </a:lvl2pPr>
          </a:lstStyle>
          <a:p>
            <a:pPr lvl="1" eaLnBrk="0" latinLnBrk="0" hangingPunct="0"/>
            <a:r>
              <a:rPr lang="en-US" altLang="ko-KR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PaaS  </a:t>
            </a:r>
            <a:r>
              <a:rPr lang="ko-KR" altLang="en-US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기반 </a:t>
            </a:r>
            <a:r>
              <a:rPr lang="en-US" altLang="ko-KR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Application Modernization Service Architecture</a:t>
            </a:r>
          </a:p>
        </p:txBody>
      </p:sp>
      <p:sp>
        <p:nvSpPr>
          <p:cNvPr id="9" name="모서리가 둥근 직사각형 214">
            <a:extLst>
              <a:ext uri="{FF2B5EF4-FFF2-40B4-BE49-F238E27FC236}">
                <a16:creationId xmlns:a16="http://schemas.microsoft.com/office/drawing/2014/main" id="{BC72D769-9D1B-EC42-9F7B-E77125AEA8B5}"/>
              </a:ext>
            </a:extLst>
          </p:cNvPr>
          <p:cNvSpPr/>
          <p:nvPr/>
        </p:nvSpPr>
        <p:spPr bwMode="auto">
          <a:xfrm>
            <a:off x="1999165" y="5271429"/>
            <a:ext cx="5888182" cy="11407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ko-KR" alt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77678470-384A-6848-B4CE-9F88C2F14A70}"/>
              </a:ext>
            </a:extLst>
          </p:cNvPr>
          <p:cNvSpPr/>
          <p:nvPr/>
        </p:nvSpPr>
        <p:spPr>
          <a:xfrm>
            <a:off x="405893" y="2419461"/>
            <a:ext cx="1454727" cy="398820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9C18FAE5-BFFE-404D-8B26-654170DAA80C}"/>
              </a:ext>
            </a:extLst>
          </p:cNvPr>
          <p:cNvSpPr/>
          <p:nvPr/>
        </p:nvSpPr>
        <p:spPr>
          <a:xfrm>
            <a:off x="575256" y="2733396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Web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Client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F98832E4-BC49-A445-9ED4-876F5ACFD153}"/>
              </a:ext>
            </a:extLst>
          </p:cNvPr>
          <p:cNvSpPr/>
          <p:nvPr/>
        </p:nvSpPr>
        <p:spPr>
          <a:xfrm>
            <a:off x="3607041" y="2419461"/>
            <a:ext cx="2687033" cy="237600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A3248EFB-0D5D-9344-AB9E-6313ADF1388B}"/>
              </a:ext>
            </a:extLst>
          </p:cNvPr>
          <p:cNvSpPr/>
          <p:nvPr/>
        </p:nvSpPr>
        <p:spPr>
          <a:xfrm>
            <a:off x="1999165" y="2419461"/>
            <a:ext cx="1454727" cy="15085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38C39F7B-B6F4-2740-A633-0B74F6CB5998}"/>
              </a:ext>
            </a:extLst>
          </p:cNvPr>
          <p:cNvSpPr/>
          <p:nvPr/>
        </p:nvSpPr>
        <p:spPr>
          <a:xfrm>
            <a:off x="1999165" y="4033107"/>
            <a:ext cx="1454727" cy="75426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01330FC7-E9E0-3144-AE8F-49C57A19853C}"/>
              </a:ext>
            </a:extLst>
          </p:cNvPr>
          <p:cNvSpPr/>
          <p:nvPr/>
        </p:nvSpPr>
        <p:spPr>
          <a:xfrm>
            <a:off x="6432619" y="2419461"/>
            <a:ext cx="1454727" cy="237600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98F768F-C8E2-4042-9549-14B476C41C71}"/>
              </a:ext>
            </a:extLst>
          </p:cNvPr>
          <p:cNvSpPr/>
          <p:nvPr/>
        </p:nvSpPr>
        <p:spPr>
          <a:xfrm>
            <a:off x="8025892" y="2419461"/>
            <a:ext cx="1454727" cy="399274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3AC7-0250-264B-A6F3-C8382E9DC3F4}"/>
              </a:ext>
            </a:extLst>
          </p:cNvPr>
          <p:cNvSpPr txBox="1"/>
          <p:nvPr/>
        </p:nvSpPr>
        <p:spPr>
          <a:xfrm>
            <a:off x="768413" y="2425894"/>
            <a:ext cx="72968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pPr algn="ctr"/>
            <a:r>
              <a:rPr lang="en-US" sz="1100" dirty="0"/>
              <a:t>UI 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658A7-D8A8-E742-B8D0-D8B56F998E82}"/>
              </a:ext>
            </a:extLst>
          </p:cNvPr>
          <p:cNvSpPr txBox="1"/>
          <p:nvPr/>
        </p:nvSpPr>
        <p:spPr>
          <a:xfrm>
            <a:off x="2010627" y="2425894"/>
            <a:ext cx="1431803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pPr algn="ctr"/>
            <a:r>
              <a:rPr lang="en-US" sz="1100" dirty="0"/>
              <a:t>BFF</a:t>
            </a:r>
            <a:r>
              <a:rPr lang="en-US" sz="900" dirty="0"/>
              <a:t>(Backend for Front)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C6140-9421-A349-BD5B-E570BAF27A46}"/>
              </a:ext>
            </a:extLst>
          </p:cNvPr>
          <p:cNvSpPr txBox="1"/>
          <p:nvPr/>
        </p:nvSpPr>
        <p:spPr>
          <a:xfrm>
            <a:off x="2264703" y="4061852"/>
            <a:ext cx="923651" cy="18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dirty="0"/>
              <a:t>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52128A-9453-4440-88C6-032A85FD42BB}"/>
              </a:ext>
            </a:extLst>
          </p:cNvPr>
          <p:cNvSpPr txBox="1"/>
          <p:nvPr/>
        </p:nvSpPr>
        <p:spPr>
          <a:xfrm>
            <a:off x="4474305" y="2425894"/>
            <a:ext cx="952505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pPr algn="ctr"/>
            <a:r>
              <a:rPr lang="en-US" sz="1100" dirty="0"/>
              <a:t>API Service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CA9008-33AE-2B4A-9A75-589F527C22A5}"/>
              </a:ext>
            </a:extLst>
          </p:cNvPr>
          <p:cNvSpPr txBox="1"/>
          <p:nvPr/>
        </p:nvSpPr>
        <p:spPr>
          <a:xfrm>
            <a:off x="6397915" y="2425894"/>
            <a:ext cx="1524135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pPr algn="ctr"/>
            <a:r>
              <a:rPr lang="en-US" sz="1100" spc="-30" dirty="0"/>
              <a:t>ACL</a:t>
            </a:r>
            <a:r>
              <a:rPr lang="en-US" sz="900" spc="-30" dirty="0"/>
              <a:t>(Anti Corruption Layer)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AE9068-7CB5-6A49-91AC-421D962A0F3A}"/>
              </a:ext>
            </a:extLst>
          </p:cNvPr>
          <p:cNvSpPr txBox="1"/>
          <p:nvPr/>
        </p:nvSpPr>
        <p:spPr>
          <a:xfrm>
            <a:off x="8401813" y="2425894"/>
            <a:ext cx="70083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pPr algn="ctr"/>
            <a:r>
              <a:rPr lang="en-US" sz="1100" dirty="0"/>
              <a:t>External</a:t>
            </a:r>
          </a:p>
        </p:txBody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1BBD7761-6B20-6C48-8F8F-FF09827DAB43}"/>
              </a:ext>
            </a:extLst>
          </p:cNvPr>
          <p:cNvSpPr/>
          <p:nvPr/>
        </p:nvSpPr>
        <p:spPr>
          <a:xfrm>
            <a:off x="1999165" y="4872156"/>
            <a:ext cx="5888182" cy="34223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42973"/>
            <a:endParaRPr lang="en-US" sz="2100" dirty="0">
              <a:solidFill>
                <a:schemeClr val="lt1"/>
              </a:solidFill>
              <a:latin typeface="YDIYGo540" pitchFamily="18" charset="-127"/>
              <a:ea typeface="YDIYGo54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54CAEC-3E5A-7D49-BEA2-17E249A37ADC}"/>
              </a:ext>
            </a:extLst>
          </p:cNvPr>
          <p:cNvSpPr txBox="1"/>
          <p:nvPr/>
        </p:nvSpPr>
        <p:spPr>
          <a:xfrm>
            <a:off x="2021436" y="4830993"/>
            <a:ext cx="114165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pPr algn="l"/>
            <a:r>
              <a:rPr lang="en-US" altLang="ko-KR" sz="1100" dirty="0"/>
              <a:t>Cloud Native.</a:t>
            </a:r>
          </a:p>
          <a:p>
            <a:pPr algn="l"/>
            <a:r>
              <a:rPr lang="en-US" sz="1100" dirty="0"/>
              <a:t>Framework</a:t>
            </a:r>
            <a:r>
              <a:rPr lang="ko-KR" altLang="en-US" sz="1100" dirty="0"/>
              <a:t> </a:t>
            </a:r>
            <a:r>
              <a:rPr lang="en-US" altLang="ko-KR" sz="1100" dirty="0"/>
              <a:t>1.0</a:t>
            </a:r>
            <a:endParaRPr lang="en-US" sz="1100" dirty="0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18240C43-E243-1043-B05B-B995779CF1AC}"/>
              </a:ext>
            </a:extLst>
          </p:cNvPr>
          <p:cNvSpPr/>
          <p:nvPr/>
        </p:nvSpPr>
        <p:spPr>
          <a:xfrm>
            <a:off x="575256" y="3527370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Mobile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Client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635A0C9-0682-D746-A78B-598AD082E8B8}"/>
              </a:ext>
            </a:extLst>
          </p:cNvPr>
          <p:cNvSpPr/>
          <p:nvPr/>
        </p:nvSpPr>
        <p:spPr>
          <a:xfrm>
            <a:off x="575256" y="4321343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sz="1000" kern="0" baseline="30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rd</a:t>
            </a: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Party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Client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272D6292-0625-7845-9500-16AB64E2EEAD}"/>
              </a:ext>
            </a:extLst>
          </p:cNvPr>
          <p:cNvSpPr/>
          <p:nvPr/>
        </p:nvSpPr>
        <p:spPr>
          <a:xfrm>
            <a:off x="2168528" y="2728104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Web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BFF</a:t>
            </a: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71A9ED92-B375-AE42-A645-854B9E05A32F}"/>
              </a:ext>
            </a:extLst>
          </p:cNvPr>
          <p:cNvSpPr/>
          <p:nvPr/>
        </p:nvSpPr>
        <p:spPr>
          <a:xfrm>
            <a:off x="2168528" y="3530263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sz="1000" kern="0" baseline="30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rd</a:t>
            </a: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Party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BFF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6AACE1A-003B-4542-B3B9-1D43256E275D}"/>
              </a:ext>
            </a:extLst>
          </p:cNvPr>
          <p:cNvSpPr/>
          <p:nvPr/>
        </p:nvSpPr>
        <p:spPr>
          <a:xfrm>
            <a:off x="2168528" y="4259127"/>
            <a:ext cx="1116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Routing/LB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Security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Metering</a:t>
            </a:r>
          </a:p>
        </p:txBody>
      </p:sp>
      <p:sp>
        <p:nvSpPr>
          <p:cNvPr id="30" name="직사각형 302">
            <a:extLst>
              <a:ext uri="{FF2B5EF4-FFF2-40B4-BE49-F238E27FC236}">
                <a16:creationId xmlns:a16="http://schemas.microsoft.com/office/drawing/2014/main" id="{5EEECB14-5F3F-0B43-95EC-BE1D260D8A20}"/>
              </a:ext>
            </a:extLst>
          </p:cNvPr>
          <p:cNvSpPr/>
          <p:nvPr/>
        </p:nvSpPr>
        <p:spPr>
          <a:xfrm>
            <a:off x="4171781" y="2703581"/>
            <a:ext cx="1557552" cy="93600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31" name="육각형[H] 100">
            <a:extLst>
              <a:ext uri="{FF2B5EF4-FFF2-40B4-BE49-F238E27FC236}">
                <a16:creationId xmlns:a16="http://schemas.microsoft.com/office/drawing/2014/main" id="{E4401325-7AE3-0545-AE44-50443DE81D3E}"/>
              </a:ext>
            </a:extLst>
          </p:cNvPr>
          <p:cNvSpPr/>
          <p:nvPr/>
        </p:nvSpPr>
        <p:spPr>
          <a:xfrm>
            <a:off x="4740462" y="3032196"/>
            <a:ext cx="818089" cy="466135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육각형[H] 101">
            <a:extLst>
              <a:ext uri="{FF2B5EF4-FFF2-40B4-BE49-F238E27FC236}">
                <a16:creationId xmlns:a16="http://schemas.microsoft.com/office/drawing/2014/main" id="{604A527E-A9C5-6442-A316-822C321CA549}"/>
              </a:ext>
            </a:extLst>
          </p:cNvPr>
          <p:cNvSpPr/>
          <p:nvPr/>
        </p:nvSpPr>
        <p:spPr>
          <a:xfrm>
            <a:off x="4875706" y="2906884"/>
            <a:ext cx="818089" cy="466135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육각형[H] 102">
            <a:extLst>
              <a:ext uri="{FF2B5EF4-FFF2-40B4-BE49-F238E27FC236}">
                <a16:creationId xmlns:a16="http://schemas.microsoft.com/office/drawing/2014/main" id="{056F8046-2863-4B49-BA69-00CEB35EE76B}"/>
              </a:ext>
            </a:extLst>
          </p:cNvPr>
          <p:cNvSpPr/>
          <p:nvPr/>
        </p:nvSpPr>
        <p:spPr>
          <a:xfrm>
            <a:off x="4872774" y="3109619"/>
            <a:ext cx="818089" cy="466135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타원 309">
            <a:extLst>
              <a:ext uri="{FF2B5EF4-FFF2-40B4-BE49-F238E27FC236}">
                <a16:creationId xmlns:a16="http://schemas.microsoft.com/office/drawing/2014/main" id="{DF4C1029-9F7F-C142-9839-C58F4AF648A2}"/>
              </a:ext>
            </a:extLst>
          </p:cNvPr>
          <p:cNvSpPr/>
          <p:nvPr/>
        </p:nvSpPr>
        <p:spPr>
          <a:xfrm>
            <a:off x="4062484" y="3226936"/>
            <a:ext cx="216000" cy="216000"/>
          </a:xfrm>
          <a:prstGeom prst="ellipse">
            <a:avLst/>
          </a:prstGeom>
          <a:solidFill>
            <a:srgbClr val="ADBACA"/>
          </a:solidFill>
          <a:ln w="635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직선 화살표 연결선 310">
            <a:extLst>
              <a:ext uri="{FF2B5EF4-FFF2-40B4-BE49-F238E27FC236}">
                <a16:creationId xmlns:a16="http://schemas.microsoft.com/office/drawing/2014/main" id="{EE80C69F-F170-C341-8376-EBA4C5DABF40}"/>
              </a:ext>
            </a:extLst>
          </p:cNvPr>
          <p:cNvCxnSpPr>
            <a:stCxn id="34" idx="6"/>
            <a:endCxn id="31" idx="3"/>
          </p:cNvCxnSpPr>
          <p:nvPr/>
        </p:nvCxnSpPr>
        <p:spPr>
          <a:xfrm flipV="1">
            <a:off x="4278484" y="3265264"/>
            <a:ext cx="461978" cy="69672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36" name="직선 화살표 연결선 311">
            <a:extLst>
              <a:ext uri="{FF2B5EF4-FFF2-40B4-BE49-F238E27FC236}">
                <a16:creationId xmlns:a16="http://schemas.microsoft.com/office/drawing/2014/main" id="{79DB9B50-7910-4F4F-BD2F-131B0DFF9C30}"/>
              </a:ext>
            </a:extLst>
          </p:cNvPr>
          <p:cNvCxnSpPr>
            <a:cxnSpLocks/>
            <a:stCxn id="34" idx="6"/>
            <a:endCxn id="32" idx="3"/>
          </p:cNvCxnSpPr>
          <p:nvPr/>
        </p:nvCxnSpPr>
        <p:spPr>
          <a:xfrm flipV="1">
            <a:off x="4278484" y="3139952"/>
            <a:ext cx="597222" cy="194984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37" name="직선 화살표 연결선 312">
            <a:extLst>
              <a:ext uri="{FF2B5EF4-FFF2-40B4-BE49-F238E27FC236}">
                <a16:creationId xmlns:a16="http://schemas.microsoft.com/office/drawing/2014/main" id="{D0864665-05D1-714C-BD8D-E9D3436AB8DB}"/>
              </a:ext>
            </a:extLst>
          </p:cNvPr>
          <p:cNvCxnSpPr>
            <a:cxnSpLocks/>
            <a:stCxn id="34" idx="6"/>
            <a:endCxn id="33" idx="3"/>
          </p:cNvCxnSpPr>
          <p:nvPr/>
        </p:nvCxnSpPr>
        <p:spPr>
          <a:xfrm>
            <a:off x="4278484" y="3334936"/>
            <a:ext cx="594290" cy="7751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5FB7511-C047-8B48-9056-568E6E345B4C}"/>
              </a:ext>
            </a:extLst>
          </p:cNvPr>
          <p:cNvSpPr txBox="1"/>
          <p:nvPr/>
        </p:nvSpPr>
        <p:spPr>
          <a:xfrm>
            <a:off x="4612164" y="2684406"/>
            <a:ext cx="6767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dirty="0"/>
              <a:t>𝝁service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D06F96-6F28-0F4B-8F6E-5C40AC919C8D}"/>
              </a:ext>
            </a:extLst>
          </p:cNvPr>
          <p:cNvSpPr txBox="1"/>
          <p:nvPr/>
        </p:nvSpPr>
        <p:spPr>
          <a:xfrm>
            <a:off x="3775984" y="3039486"/>
            <a:ext cx="788999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defRPr kumimoji="1" sz="11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effectLst>
                  <a:glow rad="88900">
                    <a:schemeClr val="bg1"/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 API</a:t>
            </a:r>
            <a:endParaRPr lang="ko-KR" altLang="en-US" sz="1000" dirty="0">
              <a:solidFill>
                <a:schemeClr val="tx1"/>
              </a:solidFill>
              <a:effectLst>
                <a:glow rad="88900">
                  <a:schemeClr val="bg1"/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9F787-842F-C643-9168-B58A33D8856D}"/>
              </a:ext>
            </a:extLst>
          </p:cNvPr>
          <p:cNvSpPr txBox="1"/>
          <p:nvPr/>
        </p:nvSpPr>
        <p:spPr>
          <a:xfrm>
            <a:off x="5078878" y="3219576"/>
            <a:ext cx="40588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dirty="0"/>
              <a:t>Pod</a:t>
            </a:r>
            <a:endParaRPr lang="ko-KR" altLang="en-US" dirty="0"/>
          </a:p>
        </p:txBody>
      </p:sp>
      <p:sp>
        <p:nvSpPr>
          <p:cNvPr id="41" name="직사각형 288">
            <a:extLst>
              <a:ext uri="{FF2B5EF4-FFF2-40B4-BE49-F238E27FC236}">
                <a16:creationId xmlns:a16="http://schemas.microsoft.com/office/drawing/2014/main" id="{ECE44575-B8B4-0240-AB29-EFF66A05E72D}"/>
              </a:ext>
            </a:extLst>
          </p:cNvPr>
          <p:cNvSpPr/>
          <p:nvPr/>
        </p:nvSpPr>
        <p:spPr>
          <a:xfrm>
            <a:off x="4171781" y="3762760"/>
            <a:ext cx="1557552" cy="93600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42" name="육각형[H] 86">
            <a:extLst>
              <a:ext uri="{FF2B5EF4-FFF2-40B4-BE49-F238E27FC236}">
                <a16:creationId xmlns:a16="http://schemas.microsoft.com/office/drawing/2014/main" id="{9339245C-C61F-2944-BAE1-0B984EB2337C}"/>
              </a:ext>
            </a:extLst>
          </p:cNvPr>
          <p:cNvSpPr/>
          <p:nvPr/>
        </p:nvSpPr>
        <p:spPr>
          <a:xfrm>
            <a:off x="4740462" y="4091375"/>
            <a:ext cx="818089" cy="466135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육각형[H] 87">
            <a:extLst>
              <a:ext uri="{FF2B5EF4-FFF2-40B4-BE49-F238E27FC236}">
                <a16:creationId xmlns:a16="http://schemas.microsoft.com/office/drawing/2014/main" id="{4AD47AD7-D33E-E44B-BDAF-9472DF50A175}"/>
              </a:ext>
            </a:extLst>
          </p:cNvPr>
          <p:cNvSpPr/>
          <p:nvPr/>
        </p:nvSpPr>
        <p:spPr>
          <a:xfrm>
            <a:off x="4875706" y="3966063"/>
            <a:ext cx="818089" cy="466135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육각형[H] 88">
            <a:extLst>
              <a:ext uri="{FF2B5EF4-FFF2-40B4-BE49-F238E27FC236}">
                <a16:creationId xmlns:a16="http://schemas.microsoft.com/office/drawing/2014/main" id="{58F6D790-76FF-8E46-8DEE-F5D573174F25}"/>
              </a:ext>
            </a:extLst>
          </p:cNvPr>
          <p:cNvSpPr/>
          <p:nvPr/>
        </p:nvSpPr>
        <p:spPr>
          <a:xfrm>
            <a:off x="4872774" y="4168798"/>
            <a:ext cx="818089" cy="466135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타원 295">
            <a:extLst>
              <a:ext uri="{FF2B5EF4-FFF2-40B4-BE49-F238E27FC236}">
                <a16:creationId xmlns:a16="http://schemas.microsoft.com/office/drawing/2014/main" id="{2B16FE02-E27B-0F49-9242-348C8C5561DC}"/>
              </a:ext>
            </a:extLst>
          </p:cNvPr>
          <p:cNvSpPr/>
          <p:nvPr/>
        </p:nvSpPr>
        <p:spPr>
          <a:xfrm>
            <a:off x="4062484" y="4286115"/>
            <a:ext cx="216000" cy="216000"/>
          </a:xfrm>
          <a:prstGeom prst="ellipse">
            <a:avLst/>
          </a:prstGeom>
          <a:solidFill>
            <a:srgbClr val="ADBACA"/>
          </a:solidFill>
          <a:ln w="635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화살표 연결선 296">
            <a:extLst>
              <a:ext uri="{FF2B5EF4-FFF2-40B4-BE49-F238E27FC236}">
                <a16:creationId xmlns:a16="http://schemas.microsoft.com/office/drawing/2014/main" id="{F040683B-2199-C347-9A98-EBF9AA89E48F}"/>
              </a:ext>
            </a:extLst>
          </p:cNvPr>
          <p:cNvCxnSpPr>
            <a:stCxn id="45" idx="6"/>
            <a:endCxn id="42" idx="3"/>
          </p:cNvCxnSpPr>
          <p:nvPr/>
        </p:nvCxnSpPr>
        <p:spPr>
          <a:xfrm flipV="1">
            <a:off x="4278484" y="4324443"/>
            <a:ext cx="461978" cy="69672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7" name="직선 화살표 연결선 297">
            <a:extLst>
              <a:ext uri="{FF2B5EF4-FFF2-40B4-BE49-F238E27FC236}">
                <a16:creationId xmlns:a16="http://schemas.microsoft.com/office/drawing/2014/main" id="{6D1F880C-AB25-1A40-80A2-38EE5764F40B}"/>
              </a:ext>
            </a:extLst>
          </p:cNvPr>
          <p:cNvCxnSpPr>
            <a:cxnSpLocks/>
            <a:stCxn id="45" idx="6"/>
            <a:endCxn id="43" idx="3"/>
          </p:cNvCxnSpPr>
          <p:nvPr/>
        </p:nvCxnSpPr>
        <p:spPr>
          <a:xfrm flipV="1">
            <a:off x="4278484" y="4199131"/>
            <a:ext cx="597222" cy="194984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8" name="직선 화살표 연결선 298">
            <a:extLst>
              <a:ext uri="{FF2B5EF4-FFF2-40B4-BE49-F238E27FC236}">
                <a16:creationId xmlns:a16="http://schemas.microsoft.com/office/drawing/2014/main" id="{0F045B05-304A-1E4C-BE87-A24D9AEAAEF0}"/>
              </a:ext>
            </a:extLst>
          </p:cNvPr>
          <p:cNvCxnSpPr>
            <a:cxnSpLocks/>
            <a:stCxn id="45" idx="6"/>
            <a:endCxn id="44" idx="3"/>
          </p:cNvCxnSpPr>
          <p:nvPr/>
        </p:nvCxnSpPr>
        <p:spPr>
          <a:xfrm>
            <a:off x="4278484" y="4394115"/>
            <a:ext cx="594290" cy="7751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8FAB7B-F33A-894E-B0FA-D90EEDD1A117}"/>
              </a:ext>
            </a:extLst>
          </p:cNvPr>
          <p:cNvSpPr txBox="1"/>
          <p:nvPr/>
        </p:nvSpPr>
        <p:spPr>
          <a:xfrm>
            <a:off x="4612164" y="3742451"/>
            <a:ext cx="6767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dirty="0"/>
              <a:t>𝝁service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F3D919-0A48-EF41-A830-75C7D04D296F}"/>
              </a:ext>
            </a:extLst>
          </p:cNvPr>
          <p:cNvSpPr txBox="1"/>
          <p:nvPr/>
        </p:nvSpPr>
        <p:spPr>
          <a:xfrm>
            <a:off x="3800209" y="4091045"/>
            <a:ext cx="740550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defRPr kumimoji="1" sz="11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effectLst>
                  <a:glow rad="88900">
                    <a:schemeClr val="bg1"/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 API</a:t>
            </a:r>
            <a:endParaRPr lang="ko-KR" altLang="en-US" sz="1000" dirty="0">
              <a:solidFill>
                <a:schemeClr val="tx1"/>
              </a:solidFill>
              <a:effectLst>
                <a:glow rad="88900">
                  <a:schemeClr val="bg1"/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9F0F6A-BAF9-364F-AB9E-C024E16A279A}"/>
              </a:ext>
            </a:extLst>
          </p:cNvPr>
          <p:cNvSpPr txBox="1"/>
          <p:nvPr/>
        </p:nvSpPr>
        <p:spPr>
          <a:xfrm>
            <a:off x="5078878" y="4278755"/>
            <a:ext cx="40588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dirty="0"/>
              <a:t>Pod</a:t>
            </a:r>
            <a:endParaRPr lang="ko-KR" altLang="en-US" dirty="0"/>
          </a:p>
        </p:txBody>
      </p:sp>
      <p:sp>
        <p:nvSpPr>
          <p:cNvPr id="52" name="Rectangle 21">
            <a:extLst>
              <a:ext uri="{FF2B5EF4-FFF2-40B4-BE49-F238E27FC236}">
                <a16:creationId xmlns:a16="http://schemas.microsoft.com/office/drawing/2014/main" id="{13A12C20-6B22-D14F-A3AC-2D30414E0A45}"/>
              </a:ext>
            </a:extLst>
          </p:cNvPr>
          <p:cNvSpPr/>
          <p:nvPr/>
        </p:nvSpPr>
        <p:spPr>
          <a:xfrm>
            <a:off x="2168528" y="3127988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Mobile</a:t>
            </a:r>
          </a:p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BFF</a:t>
            </a: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5E41421E-64B4-EB43-A6A5-D8B8C33A51AB}"/>
              </a:ext>
            </a:extLst>
          </p:cNvPr>
          <p:cNvSpPr/>
          <p:nvPr/>
        </p:nvSpPr>
        <p:spPr>
          <a:xfrm>
            <a:off x="6601982" y="3027420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Adaptor</a:t>
            </a: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5CDA14B4-8AB0-0743-B884-E94D2D67CB0B}"/>
              </a:ext>
            </a:extLst>
          </p:cNvPr>
          <p:cNvSpPr/>
          <p:nvPr/>
        </p:nvSpPr>
        <p:spPr>
          <a:xfrm>
            <a:off x="6601982" y="3530263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Aggregator</a:t>
            </a:r>
          </a:p>
        </p:txBody>
      </p:sp>
      <p:sp>
        <p:nvSpPr>
          <p:cNvPr id="55" name="Rectangle 21">
            <a:extLst>
              <a:ext uri="{FF2B5EF4-FFF2-40B4-BE49-F238E27FC236}">
                <a16:creationId xmlns:a16="http://schemas.microsoft.com/office/drawing/2014/main" id="{A7B1D56C-3739-664A-AF1E-20568FFE6273}"/>
              </a:ext>
            </a:extLst>
          </p:cNvPr>
          <p:cNvSpPr/>
          <p:nvPr/>
        </p:nvSpPr>
        <p:spPr>
          <a:xfrm>
            <a:off x="6601982" y="4033107"/>
            <a:ext cx="1116000" cy="3232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728" eaLnBrk="0" latinLnBrk="0" hangingPunct="0">
              <a:defRPr/>
            </a:pPr>
            <a:r>
              <a:rPr lang="en-US" sz="10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ETL/CDC</a:t>
            </a:r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70552970-5437-3E4A-8E97-F9B28CF72A60}"/>
              </a:ext>
            </a:extLst>
          </p:cNvPr>
          <p:cNvSpPr/>
          <p:nvPr/>
        </p:nvSpPr>
        <p:spPr>
          <a:xfrm>
            <a:off x="3607041" y="4898259"/>
            <a:ext cx="4254941" cy="291948"/>
          </a:xfrm>
          <a:prstGeom prst="rect">
            <a:avLst/>
          </a:prstGeom>
          <a:noFill/>
          <a:ln w="19050" algn="ctr">
            <a:noFill/>
            <a:prstDash val="solid"/>
            <a:miter lim="800000"/>
            <a:headEnd/>
            <a:tailEnd/>
          </a:ln>
        </p:spPr>
        <p:txBody>
          <a:bodyPr wrap="square" lIns="0" tIns="118533" rIns="0" bIns="118533" rtlCol="0" anchor="ctr"/>
          <a:lstStyle/>
          <a:p>
            <a:pPr defTabSz="609585" fontAlgn="auto" latinLnBrk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Cloud Native Application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을 위한 아키텍처 기술 컴포넌트 </a:t>
            </a:r>
            <a:b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</a:b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(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통신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,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설정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/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상태 외부화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,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트랜잭션 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…)</a:t>
            </a:r>
            <a:endParaRPr kumimoji="0" 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ahoma" panose="020B0604030504040204" pitchFamily="34" charset="0"/>
            </a:endParaRPr>
          </a:p>
        </p:txBody>
      </p:sp>
      <p:grpSp>
        <p:nvGrpSpPr>
          <p:cNvPr id="57" name="그룹 326">
            <a:extLst>
              <a:ext uri="{FF2B5EF4-FFF2-40B4-BE49-F238E27FC236}">
                <a16:creationId xmlns:a16="http://schemas.microsoft.com/office/drawing/2014/main" id="{AB26CD6E-0D91-1349-9927-133C4E497778}"/>
              </a:ext>
            </a:extLst>
          </p:cNvPr>
          <p:cNvGrpSpPr/>
          <p:nvPr/>
        </p:nvGrpSpPr>
        <p:grpSpPr>
          <a:xfrm>
            <a:off x="2288703" y="5682448"/>
            <a:ext cx="5544000" cy="300618"/>
            <a:chOff x="2288703" y="5696489"/>
            <a:chExt cx="5544000" cy="300618"/>
          </a:xfrm>
        </p:grpSpPr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A9B1BAF7-1685-894B-8B84-E67867A4EE2F}"/>
                </a:ext>
              </a:extLst>
            </p:cNvPr>
            <p:cNvSpPr/>
            <p:nvPr/>
          </p:nvSpPr>
          <p:spPr>
            <a:xfrm>
              <a:off x="2288703" y="5696489"/>
              <a:ext cx="5544000" cy="300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09585" latinLnBrk="0"/>
              <a:endParaRPr lang="en-US" sz="2000" kern="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09DDD2-B36B-FB4D-A8D1-3BF7041F3A02}"/>
                </a:ext>
              </a:extLst>
            </p:cNvPr>
            <p:cNvSpPr txBox="1"/>
            <p:nvPr/>
          </p:nvSpPr>
          <p:spPr>
            <a:xfrm>
              <a:off x="2313334" y="5713270"/>
              <a:ext cx="1212425" cy="2670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defTabSz="914340" eaLnBrk="0" latinLnBrk="0" hangingPunct="0">
                <a:defRPr sz="1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457170" defTabSz="914340"/>
              <a:lvl3pPr marL="914340" defTabSz="914340"/>
              <a:lvl4pPr marL="1371511" defTabSz="914340"/>
              <a:lvl5pPr marL="1828681" defTabSz="914340"/>
              <a:lvl6pPr marL="2285852" defTabSz="914340"/>
              <a:lvl7pPr marL="2743021" defTabSz="914340"/>
              <a:lvl8pPr marL="3200193" defTabSz="914340"/>
              <a:lvl9pPr marL="3657363" defTabSz="914340"/>
            </a:lstStyle>
            <a:p>
              <a:r>
                <a:rPr lang="en-US" dirty="0"/>
                <a:t>Backend Service</a:t>
              </a:r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CBD5FC7B-7173-2348-AC26-AA3126F01A66}"/>
                </a:ext>
              </a:extLst>
            </p:cNvPr>
            <p:cNvSpPr/>
            <p:nvPr/>
          </p:nvSpPr>
          <p:spPr>
            <a:xfrm>
              <a:off x="3601838" y="5741026"/>
              <a:ext cx="4158492" cy="211545"/>
            </a:xfrm>
            <a:prstGeom prst="rect">
              <a:avLst/>
            </a:prstGeom>
            <a:noFill/>
            <a:ln w="19050" algn="ctr">
              <a:noFill/>
              <a:prstDash val="solid"/>
              <a:miter lim="800000"/>
              <a:headEnd/>
              <a:tailEnd/>
            </a:ln>
          </p:spPr>
          <p:txBody>
            <a:bodyPr wrap="square" lIns="0" tIns="118533" rIns="0" bIns="118533" rtlCol="0" anchor="ctr"/>
            <a:lstStyle/>
            <a:p>
              <a:pPr defTabSz="609585" latinLnBrk="0">
                <a:lnSpc>
                  <a:spcPct val="106000"/>
                </a:lnSpc>
              </a:pPr>
              <a:r>
                <a:rPr 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Cloud Native Application 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아키텍처 기술 컴포넌트를 실행을 위한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설치 형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B/E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or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SaaS 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(DB, NoSQL, MQ, Cache…)</a:t>
              </a:r>
              <a:endParaRPr 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그룹 325">
            <a:extLst>
              <a:ext uri="{FF2B5EF4-FFF2-40B4-BE49-F238E27FC236}">
                <a16:creationId xmlns:a16="http://schemas.microsoft.com/office/drawing/2014/main" id="{A5FD5172-3B90-3A47-A251-6206781A4636}"/>
              </a:ext>
            </a:extLst>
          </p:cNvPr>
          <p:cNvGrpSpPr/>
          <p:nvPr/>
        </p:nvGrpSpPr>
        <p:grpSpPr>
          <a:xfrm>
            <a:off x="2288703" y="5320304"/>
            <a:ext cx="5544000" cy="300618"/>
            <a:chOff x="2288703" y="5339354"/>
            <a:chExt cx="5544000" cy="300618"/>
          </a:xfrm>
        </p:grpSpPr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60704B21-87D4-E047-9DB6-6E7CDF359031}"/>
                </a:ext>
              </a:extLst>
            </p:cNvPr>
            <p:cNvSpPr/>
            <p:nvPr/>
          </p:nvSpPr>
          <p:spPr>
            <a:xfrm>
              <a:off x="2288703" y="5339354"/>
              <a:ext cx="5544000" cy="300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09585" latinLnBrk="0"/>
              <a:endParaRPr lang="en-US" sz="2000" kern="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054E4B-2882-204D-A0B7-7F1C7F93F501}"/>
                </a:ext>
              </a:extLst>
            </p:cNvPr>
            <p:cNvSpPr txBox="1"/>
            <p:nvPr/>
          </p:nvSpPr>
          <p:spPr>
            <a:xfrm>
              <a:off x="2313334" y="5356135"/>
              <a:ext cx="1166845" cy="2670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defTabSz="914340" eaLnBrk="0" latinLnBrk="0" hangingPunct="0">
                <a:defRPr sz="1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457170" defTabSz="914340"/>
              <a:lvl3pPr marL="914340" defTabSz="914340"/>
              <a:lvl4pPr marL="1371511" defTabSz="914340"/>
              <a:lvl5pPr marL="1828681" defTabSz="914340"/>
              <a:lvl6pPr marL="2285852" defTabSz="914340"/>
              <a:lvl7pPr marL="2743021" defTabSz="914340"/>
              <a:lvl8pPr marL="3200193" defTabSz="914340"/>
              <a:lvl9pPr marL="3657363" defTabSz="914340"/>
            </a:lstStyle>
            <a:p>
              <a:r>
                <a:rPr lang="en-US" dirty="0"/>
                <a:t>DevOps Service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D4AF8C4B-8F30-9449-9A1E-4097AF5EC220}"/>
                </a:ext>
              </a:extLst>
            </p:cNvPr>
            <p:cNvSpPr/>
            <p:nvPr/>
          </p:nvSpPr>
          <p:spPr>
            <a:xfrm>
              <a:off x="3601840" y="5383891"/>
              <a:ext cx="4158491" cy="211545"/>
            </a:xfrm>
            <a:prstGeom prst="rect">
              <a:avLst/>
            </a:prstGeom>
            <a:noFill/>
            <a:ln w="19050" algn="ctr">
              <a:noFill/>
              <a:prstDash val="solid"/>
              <a:miter lim="800000"/>
              <a:headEnd/>
              <a:tailEnd/>
            </a:ln>
          </p:spPr>
          <p:txBody>
            <a:bodyPr wrap="square" lIns="0" tIns="118533" rIns="0" bIns="118533" rtlCol="0" anchor="ctr"/>
            <a:lstStyle/>
            <a:p>
              <a:pPr defTabSz="609585" latinLnBrk="0">
                <a:lnSpc>
                  <a:spcPct val="106000"/>
                </a:lnSpc>
              </a:pPr>
              <a:r>
                <a:rPr 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Cloud Native Application 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개발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,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빌드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,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배포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,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모니터링</a:t>
              </a:r>
              <a:endParaRPr 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65" name="그룹 327">
            <a:extLst>
              <a:ext uri="{FF2B5EF4-FFF2-40B4-BE49-F238E27FC236}">
                <a16:creationId xmlns:a16="http://schemas.microsoft.com/office/drawing/2014/main" id="{7DE5237D-ABAD-0D46-AA53-6938AD2744CF}"/>
              </a:ext>
            </a:extLst>
          </p:cNvPr>
          <p:cNvGrpSpPr/>
          <p:nvPr/>
        </p:nvGrpSpPr>
        <p:grpSpPr>
          <a:xfrm>
            <a:off x="2288703" y="6044593"/>
            <a:ext cx="5544000" cy="300618"/>
            <a:chOff x="2288703" y="6044593"/>
            <a:chExt cx="5544000" cy="300618"/>
          </a:xfrm>
        </p:grpSpPr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6D692759-F265-D14D-9113-A5A10A484F02}"/>
                </a:ext>
              </a:extLst>
            </p:cNvPr>
            <p:cNvSpPr/>
            <p:nvPr/>
          </p:nvSpPr>
          <p:spPr>
            <a:xfrm>
              <a:off x="2288703" y="6044593"/>
              <a:ext cx="5544000" cy="300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3E937CB-A77F-9048-8533-CD8BF91952B2}"/>
                </a:ext>
              </a:extLst>
            </p:cNvPr>
            <p:cNvSpPr txBox="1"/>
            <p:nvPr/>
          </p:nvSpPr>
          <p:spPr>
            <a:xfrm>
              <a:off x="2313334" y="6065421"/>
              <a:ext cx="493276" cy="25896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defTabSz="914340" eaLnBrk="0" latinLnBrk="0" hangingPunct="0">
                <a:defRPr sz="1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457170" defTabSz="914340"/>
              <a:lvl3pPr marL="914340" defTabSz="914340"/>
              <a:lvl4pPr marL="1371511" defTabSz="914340"/>
              <a:lvl5pPr marL="1828681" defTabSz="914340"/>
              <a:lvl6pPr marL="2285852" defTabSz="914340"/>
              <a:lvl7pPr marL="2743021" defTabSz="914340"/>
              <a:lvl8pPr marL="3200193" defTabSz="914340"/>
              <a:lvl9pPr marL="3657363" defTabSz="914340"/>
            </a:lstStyle>
            <a:p>
              <a:r>
                <a:rPr lang="en-US" dirty="0"/>
                <a:t>PaaS</a:t>
              </a:r>
            </a:p>
          </p:txBody>
        </p:sp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90F78AF4-DFFA-2147-BF16-9F3BB72EEDD4}"/>
                </a:ext>
              </a:extLst>
            </p:cNvPr>
            <p:cNvSpPr/>
            <p:nvPr/>
          </p:nvSpPr>
          <p:spPr>
            <a:xfrm>
              <a:off x="3601840" y="6089130"/>
              <a:ext cx="4158491" cy="211545"/>
            </a:xfrm>
            <a:prstGeom prst="rect">
              <a:avLst/>
            </a:prstGeom>
            <a:noFill/>
            <a:ln w="19050" algn="ctr">
              <a:noFill/>
              <a:prstDash val="solid"/>
              <a:miter lim="800000"/>
              <a:headEnd/>
              <a:tailEnd/>
            </a:ln>
          </p:spPr>
          <p:txBody>
            <a:bodyPr wrap="square" lIns="0" tIns="118533" rIns="0" bIns="118533" rtlCol="0" anchor="ctr"/>
            <a:lstStyle/>
            <a:p>
              <a:pPr defTabSz="609585" latinLnBrk="0">
                <a:lnSpc>
                  <a:spcPct val="106000"/>
                </a:lnSpc>
              </a:pPr>
              <a:r>
                <a:rPr 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Kubernetes 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기반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Public PaaS,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Infra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에 대한 자원 조율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ahoma" panose="020B0604030504040204" pitchFamily="34" charset="0"/>
                </a:rPr>
                <a:t>(orchestration)</a:t>
              </a:r>
              <a:endParaRPr 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cxnSp>
        <p:nvCxnSpPr>
          <p:cNvPr id="69" name="직선 연결선[R] 49">
            <a:extLst>
              <a:ext uri="{FF2B5EF4-FFF2-40B4-BE49-F238E27FC236}">
                <a16:creationId xmlns:a16="http://schemas.microsoft.com/office/drawing/2014/main" id="{C1B09D47-A803-6E4E-AB2E-713E036CEB31}"/>
              </a:ext>
            </a:extLst>
          </p:cNvPr>
          <p:cNvCxnSpPr/>
          <p:nvPr/>
        </p:nvCxnSpPr>
        <p:spPr>
          <a:xfrm>
            <a:off x="1929892" y="2119268"/>
            <a:ext cx="0" cy="2737870"/>
          </a:xfrm>
          <a:prstGeom prst="line">
            <a:avLst/>
          </a:prstGeom>
          <a:grpFill/>
          <a:ln w="9525" cap="flat" cmpd="sng" algn="ctr">
            <a:solidFill>
              <a:srgbClr val="002060"/>
            </a:solidFill>
            <a:prstDash val="sysDash"/>
            <a:tailEnd type="none" w="med" len="med"/>
          </a:ln>
          <a:effectLst/>
        </p:spPr>
      </p:cxnSp>
      <p:cxnSp>
        <p:nvCxnSpPr>
          <p:cNvPr id="70" name="직선 연결선[R] 50">
            <a:extLst>
              <a:ext uri="{FF2B5EF4-FFF2-40B4-BE49-F238E27FC236}">
                <a16:creationId xmlns:a16="http://schemas.microsoft.com/office/drawing/2014/main" id="{42E008CD-5B96-8E4A-AB56-6A30643D0B3B}"/>
              </a:ext>
            </a:extLst>
          </p:cNvPr>
          <p:cNvCxnSpPr/>
          <p:nvPr/>
        </p:nvCxnSpPr>
        <p:spPr>
          <a:xfrm>
            <a:off x="3531961" y="2119268"/>
            <a:ext cx="0" cy="2737870"/>
          </a:xfrm>
          <a:prstGeom prst="line">
            <a:avLst/>
          </a:prstGeom>
          <a:grpFill/>
          <a:ln w="9525" cap="flat" cmpd="sng" algn="ctr">
            <a:solidFill>
              <a:srgbClr val="002060"/>
            </a:solidFill>
            <a:prstDash val="sysDash"/>
            <a:tailEnd type="none" w="med" len="med"/>
          </a:ln>
          <a:effectLst/>
        </p:spPr>
      </p:cxnSp>
      <p:cxnSp>
        <p:nvCxnSpPr>
          <p:cNvPr id="71" name="직선 연결선[R] 51">
            <a:extLst>
              <a:ext uri="{FF2B5EF4-FFF2-40B4-BE49-F238E27FC236}">
                <a16:creationId xmlns:a16="http://schemas.microsoft.com/office/drawing/2014/main" id="{4235E4A8-1856-B343-A2AA-EAC941F4E467}"/>
              </a:ext>
            </a:extLst>
          </p:cNvPr>
          <p:cNvCxnSpPr>
            <a:cxnSpLocks/>
          </p:cNvCxnSpPr>
          <p:nvPr/>
        </p:nvCxnSpPr>
        <p:spPr>
          <a:xfrm>
            <a:off x="7956619" y="2119268"/>
            <a:ext cx="0" cy="4284000"/>
          </a:xfrm>
          <a:prstGeom prst="line">
            <a:avLst/>
          </a:prstGeom>
          <a:grpFill/>
          <a:ln w="9525" cap="flat" cmpd="sng" algn="ctr">
            <a:solidFill>
              <a:srgbClr val="002060"/>
            </a:solidFill>
            <a:prstDash val="sysDash"/>
            <a:tailEnd type="none" w="med" len="med"/>
          </a:ln>
          <a:effectLst/>
        </p:spPr>
      </p:cxnSp>
      <p:cxnSp>
        <p:nvCxnSpPr>
          <p:cNvPr id="72" name="직선 화살표 연결선 265">
            <a:extLst>
              <a:ext uri="{FF2B5EF4-FFF2-40B4-BE49-F238E27FC236}">
                <a16:creationId xmlns:a16="http://schemas.microsoft.com/office/drawing/2014/main" id="{AFC36F28-8AA4-3A4E-8273-C9A062C9FD7F}"/>
              </a:ext>
            </a:extLst>
          </p:cNvPr>
          <p:cNvCxnSpPr/>
          <p:nvPr/>
        </p:nvCxnSpPr>
        <p:spPr>
          <a:xfrm>
            <a:off x="415925" y="2317955"/>
            <a:ext cx="1513967" cy="0"/>
          </a:xfrm>
          <a:prstGeom prst="straightConnector1">
            <a:avLst/>
          </a:prstGeom>
          <a:grpFill/>
          <a:ln w="9525" cap="flat" cmpd="sng" algn="ctr">
            <a:solidFill>
              <a:srgbClr val="002060"/>
            </a:solidFill>
            <a:prstDash val="solid"/>
            <a:headEnd type="triangle"/>
            <a:tailEnd type="triangle" w="med" len="med"/>
          </a:ln>
          <a:effectLst/>
        </p:spPr>
      </p:cxnSp>
      <p:cxnSp>
        <p:nvCxnSpPr>
          <p:cNvPr id="73" name="직선 화살표 연결선 266">
            <a:extLst>
              <a:ext uri="{FF2B5EF4-FFF2-40B4-BE49-F238E27FC236}">
                <a16:creationId xmlns:a16="http://schemas.microsoft.com/office/drawing/2014/main" id="{92DD614B-F894-5E49-8503-7EE2FAF9C27D}"/>
              </a:ext>
            </a:extLst>
          </p:cNvPr>
          <p:cNvCxnSpPr>
            <a:cxnSpLocks/>
          </p:cNvCxnSpPr>
          <p:nvPr/>
        </p:nvCxnSpPr>
        <p:spPr>
          <a:xfrm flipV="1">
            <a:off x="1929892" y="2317955"/>
            <a:ext cx="1593273" cy="0"/>
          </a:xfrm>
          <a:prstGeom prst="straightConnector1">
            <a:avLst/>
          </a:prstGeom>
          <a:grpFill/>
          <a:ln w="9525" cap="flat" cmpd="sng" algn="ctr">
            <a:solidFill>
              <a:srgbClr val="002060"/>
            </a:solidFill>
            <a:prstDash val="solid"/>
            <a:headEnd type="triangle"/>
            <a:tailEnd type="triangle" w="med" len="med"/>
          </a:ln>
          <a:effectLst/>
        </p:spPr>
      </p:cxnSp>
      <p:cxnSp>
        <p:nvCxnSpPr>
          <p:cNvPr id="74" name="직선 화살표 연결선 267">
            <a:extLst>
              <a:ext uri="{FF2B5EF4-FFF2-40B4-BE49-F238E27FC236}">
                <a16:creationId xmlns:a16="http://schemas.microsoft.com/office/drawing/2014/main" id="{3999A394-FDD7-6343-B6E8-EE4B31CBD218}"/>
              </a:ext>
            </a:extLst>
          </p:cNvPr>
          <p:cNvCxnSpPr>
            <a:cxnSpLocks/>
          </p:cNvCxnSpPr>
          <p:nvPr/>
        </p:nvCxnSpPr>
        <p:spPr>
          <a:xfrm flipV="1">
            <a:off x="3523165" y="2317955"/>
            <a:ext cx="4433455" cy="1"/>
          </a:xfrm>
          <a:prstGeom prst="straightConnector1">
            <a:avLst/>
          </a:prstGeom>
          <a:grpFill/>
          <a:ln w="9525" cap="flat" cmpd="sng" algn="ctr">
            <a:solidFill>
              <a:srgbClr val="002060"/>
            </a:solidFill>
            <a:prstDash val="solid"/>
            <a:headEnd type="triangle"/>
            <a:tailEnd type="triangle" w="med" len="med"/>
          </a:ln>
          <a:effectLst/>
        </p:spPr>
      </p:cxnSp>
      <p:cxnSp>
        <p:nvCxnSpPr>
          <p:cNvPr id="75" name="직선 화살표 연결선 268">
            <a:extLst>
              <a:ext uri="{FF2B5EF4-FFF2-40B4-BE49-F238E27FC236}">
                <a16:creationId xmlns:a16="http://schemas.microsoft.com/office/drawing/2014/main" id="{F64A4D32-712E-AD41-8E14-A796B37198F3}"/>
              </a:ext>
            </a:extLst>
          </p:cNvPr>
          <p:cNvCxnSpPr>
            <a:cxnSpLocks/>
          </p:cNvCxnSpPr>
          <p:nvPr/>
        </p:nvCxnSpPr>
        <p:spPr>
          <a:xfrm flipV="1">
            <a:off x="7956619" y="2317955"/>
            <a:ext cx="1512000" cy="0"/>
          </a:xfrm>
          <a:prstGeom prst="straightConnector1">
            <a:avLst/>
          </a:prstGeom>
          <a:grpFill/>
          <a:ln w="9525" cap="flat" cmpd="sng" algn="ctr">
            <a:solidFill>
              <a:srgbClr val="002060"/>
            </a:solidFill>
            <a:prstDash val="solid"/>
            <a:headEnd type="triangle"/>
            <a:tailEnd type="triangl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B41D77D-119E-6647-9248-7CE615AB123C}"/>
              </a:ext>
            </a:extLst>
          </p:cNvPr>
          <p:cNvSpPr txBox="1"/>
          <p:nvPr/>
        </p:nvSpPr>
        <p:spPr>
          <a:xfrm>
            <a:off x="751158" y="2089650"/>
            <a:ext cx="843501" cy="21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sz="1200" dirty="0"/>
              <a:t>End-user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D6FAF2-DDDA-7641-BFD1-6C76BAEF16B1}"/>
              </a:ext>
            </a:extLst>
          </p:cNvPr>
          <p:cNvSpPr txBox="1"/>
          <p:nvPr/>
        </p:nvSpPr>
        <p:spPr>
          <a:xfrm>
            <a:off x="2458634" y="2089650"/>
            <a:ext cx="535788" cy="21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sz="1200" dirty="0"/>
              <a:t>Edge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181479-AF0F-E848-9826-573CB0CE97EF}"/>
              </a:ext>
            </a:extLst>
          </p:cNvPr>
          <p:cNvSpPr txBox="1"/>
          <p:nvPr/>
        </p:nvSpPr>
        <p:spPr>
          <a:xfrm>
            <a:off x="4805406" y="2089650"/>
            <a:ext cx="1868973" cy="21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sz="1200" dirty="0"/>
              <a:t>Cloud Native Application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061CCB-CB28-0843-89CB-ECDB476A9F57}"/>
              </a:ext>
            </a:extLst>
          </p:cNvPr>
          <p:cNvSpPr txBox="1"/>
          <p:nvPr/>
        </p:nvSpPr>
        <p:spPr>
          <a:xfrm>
            <a:off x="8261214" y="2089650"/>
            <a:ext cx="902811" cy="21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ko-KR" altLang="en-US" sz="1200" dirty="0"/>
              <a:t>외부 시스템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6C784B-8BF1-114F-9504-291ACDC52552}"/>
              </a:ext>
            </a:extLst>
          </p:cNvPr>
          <p:cNvSpPr txBox="1"/>
          <p:nvPr/>
        </p:nvSpPr>
        <p:spPr>
          <a:xfrm rot="16200000">
            <a:off x="1776091" y="5686413"/>
            <a:ext cx="72167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40" eaLnBrk="0" latinLnBrk="0" hangingPunct="0"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457170" defTabSz="914340"/>
            <a:lvl3pPr marL="914340" defTabSz="914340"/>
            <a:lvl4pPr marL="1371511" defTabSz="914340"/>
            <a:lvl5pPr marL="1828681" defTabSz="914340"/>
            <a:lvl6pPr marL="2285852" defTabSz="914340"/>
            <a:lvl7pPr marL="2743021" defTabSz="914340"/>
            <a:lvl8pPr marL="3200193" defTabSz="914340"/>
            <a:lvl9pPr marL="3657363" defTabSz="914340"/>
          </a:lstStyle>
          <a:p>
            <a:r>
              <a:rPr lang="en-US" altLang="ko-KR" sz="1100" dirty="0"/>
              <a:t>Platform</a:t>
            </a:r>
            <a:endParaRPr lang="ko-KR" altLang="en-US" sz="1100" dirty="0"/>
          </a:p>
        </p:txBody>
      </p:sp>
      <p:cxnSp>
        <p:nvCxnSpPr>
          <p:cNvPr id="81" name="직선 화살표 연결선 274">
            <a:extLst>
              <a:ext uri="{FF2B5EF4-FFF2-40B4-BE49-F238E27FC236}">
                <a16:creationId xmlns:a16="http://schemas.microsoft.com/office/drawing/2014/main" id="{51684B08-E7DC-A64C-9B80-3DCD809BC7F6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 flipV="1">
            <a:off x="1691256" y="2889750"/>
            <a:ext cx="477272" cy="5292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2" name="직선 화살표 연결선 275">
            <a:extLst>
              <a:ext uri="{FF2B5EF4-FFF2-40B4-BE49-F238E27FC236}">
                <a16:creationId xmlns:a16="http://schemas.microsoft.com/office/drawing/2014/main" id="{F511A6D1-0D26-0B4A-B9EB-E9C3FD9C0A7B}"/>
              </a:ext>
            </a:extLst>
          </p:cNvPr>
          <p:cNvCxnSpPr>
            <a:cxnSpLocks/>
            <a:stCxn id="25" idx="3"/>
            <a:endCxn id="52" idx="1"/>
          </p:cNvCxnSpPr>
          <p:nvPr/>
        </p:nvCxnSpPr>
        <p:spPr>
          <a:xfrm flipV="1">
            <a:off x="1691256" y="3289634"/>
            <a:ext cx="477272" cy="399382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3" name="직선 화살표 연결선 276">
            <a:extLst>
              <a:ext uri="{FF2B5EF4-FFF2-40B4-BE49-F238E27FC236}">
                <a16:creationId xmlns:a16="http://schemas.microsoft.com/office/drawing/2014/main" id="{483AD1C5-587C-3F47-990D-702B7CBAAF9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1691256" y="3691909"/>
            <a:ext cx="477272" cy="791080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4" name="직선 화살표 연결선 277">
            <a:extLst>
              <a:ext uri="{FF2B5EF4-FFF2-40B4-BE49-F238E27FC236}">
                <a16:creationId xmlns:a16="http://schemas.microsoft.com/office/drawing/2014/main" id="{8CCA3A95-1D85-354C-875B-D5A0A8F64E1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1691256" y="4482989"/>
            <a:ext cx="477272" cy="10138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5" name="직선 화살표 연결선 278">
            <a:extLst>
              <a:ext uri="{FF2B5EF4-FFF2-40B4-BE49-F238E27FC236}">
                <a16:creationId xmlns:a16="http://schemas.microsoft.com/office/drawing/2014/main" id="{66453E44-0218-0A4F-A0B9-22E3118CE4F8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1691256" y="3689016"/>
            <a:ext cx="477272" cy="804111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6" name="직선 화살표 연결선 279">
            <a:extLst>
              <a:ext uri="{FF2B5EF4-FFF2-40B4-BE49-F238E27FC236}">
                <a16:creationId xmlns:a16="http://schemas.microsoft.com/office/drawing/2014/main" id="{69053F11-5B87-BB4F-9727-D004A42BE117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1691256" y="2895042"/>
            <a:ext cx="477272" cy="1598085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7" name="꺾인 연결선[E] 67">
            <a:extLst>
              <a:ext uri="{FF2B5EF4-FFF2-40B4-BE49-F238E27FC236}">
                <a16:creationId xmlns:a16="http://schemas.microsoft.com/office/drawing/2014/main" id="{6A2D8D8E-0CC3-1C4C-9495-A5E6BDD68EFB}"/>
              </a:ext>
            </a:extLst>
          </p:cNvPr>
          <p:cNvCxnSpPr>
            <a:cxnSpLocks/>
          </p:cNvCxnSpPr>
          <p:nvPr/>
        </p:nvCxnSpPr>
        <p:spPr>
          <a:xfrm>
            <a:off x="3284527" y="2889751"/>
            <a:ext cx="144000" cy="1126821"/>
          </a:xfrm>
          <a:prstGeom prst="bentConnector2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8" name="꺾인 연결선[E] 68">
            <a:extLst>
              <a:ext uri="{FF2B5EF4-FFF2-40B4-BE49-F238E27FC236}">
                <a16:creationId xmlns:a16="http://schemas.microsoft.com/office/drawing/2014/main" id="{262BC174-612F-9E43-831E-9AD1113929E9}"/>
              </a:ext>
            </a:extLst>
          </p:cNvPr>
          <p:cNvCxnSpPr>
            <a:cxnSpLocks/>
          </p:cNvCxnSpPr>
          <p:nvPr/>
        </p:nvCxnSpPr>
        <p:spPr>
          <a:xfrm>
            <a:off x="3284528" y="3289634"/>
            <a:ext cx="90000" cy="726938"/>
          </a:xfrm>
          <a:prstGeom prst="bentConnector2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89" name="직선 화살표 연결선 283">
            <a:extLst>
              <a:ext uri="{FF2B5EF4-FFF2-40B4-BE49-F238E27FC236}">
                <a16:creationId xmlns:a16="http://schemas.microsoft.com/office/drawing/2014/main" id="{98074BBF-C449-FA4F-B6A8-01A99F1DC199}"/>
              </a:ext>
            </a:extLst>
          </p:cNvPr>
          <p:cNvCxnSpPr>
            <a:cxnSpLocks/>
            <a:stCxn id="29" idx="3"/>
            <a:endCxn id="34" idx="2"/>
          </p:cNvCxnSpPr>
          <p:nvPr/>
        </p:nvCxnSpPr>
        <p:spPr>
          <a:xfrm flipV="1">
            <a:off x="3284528" y="3334936"/>
            <a:ext cx="777956" cy="11581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284">
            <a:extLst>
              <a:ext uri="{FF2B5EF4-FFF2-40B4-BE49-F238E27FC236}">
                <a16:creationId xmlns:a16="http://schemas.microsoft.com/office/drawing/2014/main" id="{6C32F3A6-7903-2946-A349-2926146F6C0A}"/>
              </a:ext>
            </a:extLst>
          </p:cNvPr>
          <p:cNvCxnSpPr>
            <a:cxnSpLocks/>
            <a:stCxn id="29" idx="3"/>
            <a:endCxn id="45" idx="2"/>
          </p:cNvCxnSpPr>
          <p:nvPr/>
        </p:nvCxnSpPr>
        <p:spPr>
          <a:xfrm flipV="1">
            <a:off x="3284528" y="4394115"/>
            <a:ext cx="777956" cy="9901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285">
            <a:extLst>
              <a:ext uri="{FF2B5EF4-FFF2-40B4-BE49-F238E27FC236}">
                <a16:creationId xmlns:a16="http://schemas.microsoft.com/office/drawing/2014/main" id="{B0D39B44-C7C6-E64E-86B9-CB838007E5AB}"/>
              </a:ext>
            </a:extLst>
          </p:cNvPr>
          <p:cNvCxnSpPr>
            <a:cxnSpLocks/>
          </p:cNvCxnSpPr>
          <p:nvPr/>
        </p:nvCxnSpPr>
        <p:spPr>
          <a:xfrm>
            <a:off x="5693794" y="3139952"/>
            <a:ext cx="738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286">
            <a:extLst>
              <a:ext uri="{FF2B5EF4-FFF2-40B4-BE49-F238E27FC236}">
                <a16:creationId xmlns:a16="http://schemas.microsoft.com/office/drawing/2014/main" id="{DADD03A4-B5E5-ED48-8830-385087649AD7}"/>
              </a:ext>
            </a:extLst>
          </p:cNvPr>
          <p:cNvCxnSpPr>
            <a:cxnSpLocks/>
          </p:cNvCxnSpPr>
          <p:nvPr/>
        </p:nvCxnSpPr>
        <p:spPr>
          <a:xfrm>
            <a:off x="5693794" y="4187689"/>
            <a:ext cx="738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2275003-FFB4-3942-9AB8-01374B4A877C}"/>
              </a:ext>
            </a:extLst>
          </p:cNvPr>
          <p:cNvSpPr txBox="1"/>
          <p:nvPr/>
        </p:nvSpPr>
        <p:spPr>
          <a:xfrm rot="5400000">
            <a:off x="983215" y="4763028"/>
            <a:ext cx="300082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defTabSz="9144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94" name="꺾인 연결선[E] 68">
            <a:extLst>
              <a:ext uri="{FF2B5EF4-FFF2-40B4-BE49-F238E27FC236}">
                <a16:creationId xmlns:a16="http://schemas.microsoft.com/office/drawing/2014/main" id="{94630B72-06F7-4847-BAEC-9B029F98A35F}"/>
              </a:ext>
            </a:extLst>
          </p:cNvPr>
          <p:cNvCxnSpPr>
            <a:cxnSpLocks/>
          </p:cNvCxnSpPr>
          <p:nvPr/>
        </p:nvCxnSpPr>
        <p:spPr>
          <a:xfrm>
            <a:off x="3281353" y="3692572"/>
            <a:ext cx="36000" cy="324000"/>
          </a:xfrm>
          <a:prstGeom prst="bentConnector2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med"/>
          </a:ln>
          <a:effectLst/>
        </p:spPr>
      </p:cxnSp>
      <p:grpSp>
        <p:nvGrpSpPr>
          <p:cNvPr id="95" name="그룹 80">
            <a:extLst>
              <a:ext uri="{FF2B5EF4-FFF2-40B4-BE49-F238E27FC236}">
                <a16:creationId xmlns:a16="http://schemas.microsoft.com/office/drawing/2014/main" id="{2A467635-4077-F443-A47B-99F09C81E870}"/>
              </a:ext>
            </a:extLst>
          </p:cNvPr>
          <p:cNvGrpSpPr/>
          <p:nvPr/>
        </p:nvGrpSpPr>
        <p:grpSpPr>
          <a:xfrm>
            <a:off x="5688837" y="3412068"/>
            <a:ext cx="234839" cy="180000"/>
            <a:chOff x="8304253" y="2481255"/>
            <a:chExt cx="949338" cy="812536"/>
          </a:xfrm>
        </p:grpSpPr>
        <p:sp>
          <p:nvSpPr>
            <p:cNvPr id="96" name="순서도: 자기 디스크 320">
              <a:extLst>
                <a:ext uri="{FF2B5EF4-FFF2-40B4-BE49-F238E27FC236}">
                  <a16:creationId xmlns:a16="http://schemas.microsoft.com/office/drawing/2014/main" id="{5FC89FA9-F3D6-E540-AC97-30B01F9E6CC9}"/>
                </a:ext>
              </a:extLst>
            </p:cNvPr>
            <p:cNvSpPr/>
            <p:nvPr/>
          </p:nvSpPr>
          <p:spPr>
            <a:xfrm>
              <a:off x="8304253" y="2481255"/>
              <a:ext cx="949338" cy="812536"/>
            </a:xfrm>
            <a:prstGeom prst="flowChartMagneticDisk">
              <a:avLst/>
            </a:prstGeom>
            <a:gradFill>
              <a:gsLst>
                <a:gs pos="88000">
                  <a:srgbClr val="FBFBFB"/>
                </a:gs>
                <a:gs pos="87000">
                  <a:srgbClr val="ECECEC"/>
                </a:gs>
              </a:gsLst>
              <a:lin ang="10800000" scaled="1"/>
            </a:gra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81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7" name="타원 321">
              <a:extLst>
                <a:ext uri="{FF2B5EF4-FFF2-40B4-BE49-F238E27FC236}">
                  <a16:creationId xmlns:a16="http://schemas.microsoft.com/office/drawing/2014/main" id="{F4C64143-BED9-8F44-957C-1593F8D23692}"/>
                </a:ext>
              </a:extLst>
            </p:cNvPr>
            <p:cNvSpPr/>
            <p:nvPr/>
          </p:nvSpPr>
          <p:spPr>
            <a:xfrm>
              <a:off x="8323356" y="2499058"/>
              <a:ext cx="911132" cy="236160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8" name="그룹 80">
            <a:extLst>
              <a:ext uri="{FF2B5EF4-FFF2-40B4-BE49-F238E27FC236}">
                <a16:creationId xmlns:a16="http://schemas.microsoft.com/office/drawing/2014/main" id="{027A2C4E-A022-A740-8B66-3E090936D418}"/>
              </a:ext>
            </a:extLst>
          </p:cNvPr>
          <p:cNvGrpSpPr/>
          <p:nvPr/>
        </p:nvGrpSpPr>
        <p:grpSpPr>
          <a:xfrm>
            <a:off x="5688837" y="4478868"/>
            <a:ext cx="234839" cy="180000"/>
            <a:chOff x="8304253" y="2481255"/>
            <a:chExt cx="949338" cy="812536"/>
          </a:xfrm>
        </p:grpSpPr>
        <p:sp>
          <p:nvSpPr>
            <p:cNvPr id="99" name="순서도: 자기 디스크 323">
              <a:extLst>
                <a:ext uri="{FF2B5EF4-FFF2-40B4-BE49-F238E27FC236}">
                  <a16:creationId xmlns:a16="http://schemas.microsoft.com/office/drawing/2014/main" id="{3A776FC1-0810-0C45-9E87-BFCD29CD4CB2}"/>
                </a:ext>
              </a:extLst>
            </p:cNvPr>
            <p:cNvSpPr/>
            <p:nvPr/>
          </p:nvSpPr>
          <p:spPr>
            <a:xfrm>
              <a:off x="8304253" y="2481255"/>
              <a:ext cx="949338" cy="812536"/>
            </a:xfrm>
            <a:prstGeom prst="flowChartMagneticDisk">
              <a:avLst/>
            </a:prstGeom>
            <a:gradFill>
              <a:gsLst>
                <a:gs pos="88000">
                  <a:srgbClr val="FBFBFB"/>
                </a:gs>
                <a:gs pos="87000">
                  <a:srgbClr val="ECECEC"/>
                </a:gs>
              </a:gsLst>
              <a:lin ang="10800000" scaled="1"/>
            </a:gra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81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00" name="타원 324">
              <a:extLst>
                <a:ext uri="{FF2B5EF4-FFF2-40B4-BE49-F238E27FC236}">
                  <a16:creationId xmlns:a16="http://schemas.microsoft.com/office/drawing/2014/main" id="{080D6F7A-F026-3447-B84A-030B96F0A82F}"/>
                </a:ext>
              </a:extLst>
            </p:cNvPr>
            <p:cNvSpPr/>
            <p:nvPr/>
          </p:nvSpPr>
          <p:spPr>
            <a:xfrm>
              <a:off x="8323356" y="2499058"/>
              <a:ext cx="911132" cy="236160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01" name="그룹 85">
            <a:extLst>
              <a:ext uri="{FF2B5EF4-FFF2-40B4-BE49-F238E27FC236}">
                <a16:creationId xmlns:a16="http://schemas.microsoft.com/office/drawing/2014/main" id="{C4BAADA6-6299-7444-90BB-529FB45B26FA}"/>
              </a:ext>
            </a:extLst>
          </p:cNvPr>
          <p:cNvGrpSpPr/>
          <p:nvPr/>
        </p:nvGrpSpPr>
        <p:grpSpPr>
          <a:xfrm>
            <a:off x="8105256" y="2691545"/>
            <a:ext cx="1297295" cy="1188001"/>
            <a:chOff x="6758647" y="4485593"/>
            <a:chExt cx="2697608" cy="2494109"/>
          </a:xfrm>
        </p:grpSpPr>
        <p:grpSp>
          <p:nvGrpSpPr>
            <p:cNvPr id="102" name="그룹 78">
              <a:extLst>
                <a:ext uri="{FF2B5EF4-FFF2-40B4-BE49-F238E27FC236}">
                  <a16:creationId xmlns:a16="http://schemas.microsoft.com/office/drawing/2014/main" id="{C5BBE834-7803-5B4B-AE8C-2FEA54329BAA}"/>
                </a:ext>
              </a:extLst>
            </p:cNvPr>
            <p:cNvGrpSpPr/>
            <p:nvPr/>
          </p:nvGrpSpPr>
          <p:grpSpPr>
            <a:xfrm>
              <a:off x="6758647" y="4485593"/>
              <a:ext cx="2697608" cy="2494109"/>
              <a:chOff x="3633737" y="1763711"/>
              <a:chExt cx="2913730" cy="2494109"/>
            </a:xfrm>
          </p:grpSpPr>
          <p:sp>
            <p:nvSpPr>
              <p:cNvPr id="104" name="직사각형 331">
                <a:extLst>
                  <a:ext uri="{FF2B5EF4-FFF2-40B4-BE49-F238E27FC236}">
                    <a16:creationId xmlns:a16="http://schemas.microsoft.com/office/drawing/2014/main" id="{B01D2850-3DFE-9044-8A34-963BDAE2CBFF}"/>
                  </a:ext>
                </a:extLst>
              </p:cNvPr>
              <p:cNvSpPr/>
              <p:nvPr/>
            </p:nvSpPr>
            <p:spPr bwMode="auto">
              <a:xfrm flipH="1">
                <a:off x="3633737" y="1763713"/>
                <a:ext cx="2910815" cy="24941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7912" tIns="38956" rIns="77912" bIns="38956" rtlCol="0" anchor="ctr"/>
              <a:lstStyle/>
              <a:p>
                <a:pPr defTabSz="104962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DE7F28B-BAC2-8B42-88B0-12010A74F0C7}"/>
                  </a:ext>
                </a:extLst>
              </p:cNvPr>
              <p:cNvSpPr txBox="1"/>
              <p:nvPr/>
            </p:nvSpPr>
            <p:spPr>
              <a:xfrm>
                <a:off x="3636652" y="1763711"/>
                <a:ext cx="2910815" cy="4534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lIns="45719" tIns="22859" rIns="45719" bIns="22859" anchor="ctr"/>
              <a:lstStyle>
                <a:defPPr>
                  <a:defRPr lang="ko-KR"/>
                </a:defPPr>
                <a:lvl1pPr marR="0" lvl="0" indent="0" algn="ctr" defTabSz="91440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B0600000101010101" pitchFamily="50" charset="-127"/>
                  </a:defRPr>
                </a:lvl1pPr>
              </a:lstStyle>
              <a:p>
                <a:pPr marL="0" lvl="1" algn="ctr" defTabSz="1042973" eaLnBrk="0" latinLnBrk="0" hangingPunct="0"/>
                <a:r>
                  <a:rPr lang="ko-KR" altLang="en-US" sz="1000" dirty="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연관시스템</a:t>
                </a:r>
              </a:p>
            </p:txBody>
          </p:sp>
        </p:grpSp>
        <p:sp>
          <p:nvSpPr>
            <p:cNvPr id="103" name="Rectangle 28">
              <a:extLst>
                <a:ext uri="{FF2B5EF4-FFF2-40B4-BE49-F238E27FC236}">
                  <a16:creationId xmlns:a16="http://schemas.microsoft.com/office/drawing/2014/main" id="{F9797B66-1BA5-E346-9168-A643A5D49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630" y="5024263"/>
              <a:ext cx="2470339" cy="1884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90000" tIns="0" rIns="0" bIns="0" anchor="t">
              <a:spAutoFit/>
            </a:bodyPr>
            <a:lstStyle/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HTTPS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gRPC</a:t>
              </a:r>
              <a:endParaRPr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TCP/IP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SOAP</a:t>
              </a:r>
            </a:p>
            <a:p>
              <a:pPr marL="0" lvl="1" algn="ctr" defTabSz="1184990" eaLnBrk="0" fontAlgn="ctr" latinLnBrk="0" hangingPunct="0">
                <a:spcAft>
                  <a:spcPts val="400"/>
                </a:spcAft>
                <a:buSzPct val="80000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…</a:t>
              </a:r>
            </a:p>
          </p:txBody>
        </p:sp>
      </p:grpSp>
      <p:grpSp>
        <p:nvGrpSpPr>
          <p:cNvPr id="106" name="그룹 85">
            <a:extLst>
              <a:ext uri="{FF2B5EF4-FFF2-40B4-BE49-F238E27FC236}">
                <a16:creationId xmlns:a16="http://schemas.microsoft.com/office/drawing/2014/main" id="{3D9D63D6-43DD-DB4B-8FA7-F9E80E08323A}"/>
              </a:ext>
            </a:extLst>
          </p:cNvPr>
          <p:cNvGrpSpPr/>
          <p:nvPr/>
        </p:nvGrpSpPr>
        <p:grpSpPr>
          <a:xfrm>
            <a:off x="8105256" y="4032378"/>
            <a:ext cx="1297295" cy="1188001"/>
            <a:chOff x="6758647" y="4485593"/>
            <a:chExt cx="2697608" cy="2494109"/>
          </a:xfrm>
        </p:grpSpPr>
        <p:grpSp>
          <p:nvGrpSpPr>
            <p:cNvPr id="107" name="그룹 78">
              <a:extLst>
                <a:ext uri="{FF2B5EF4-FFF2-40B4-BE49-F238E27FC236}">
                  <a16:creationId xmlns:a16="http://schemas.microsoft.com/office/drawing/2014/main" id="{DFB7025A-F566-F349-BB47-CF360DB1F130}"/>
                </a:ext>
              </a:extLst>
            </p:cNvPr>
            <p:cNvGrpSpPr/>
            <p:nvPr/>
          </p:nvGrpSpPr>
          <p:grpSpPr>
            <a:xfrm>
              <a:off x="6758647" y="4485593"/>
              <a:ext cx="2697608" cy="2494109"/>
              <a:chOff x="3633737" y="1763711"/>
              <a:chExt cx="2913730" cy="2494109"/>
            </a:xfrm>
          </p:grpSpPr>
          <p:sp>
            <p:nvSpPr>
              <p:cNvPr id="109" name="직사각형 341">
                <a:extLst>
                  <a:ext uri="{FF2B5EF4-FFF2-40B4-BE49-F238E27FC236}">
                    <a16:creationId xmlns:a16="http://schemas.microsoft.com/office/drawing/2014/main" id="{21395808-0F80-7744-9647-010C9D3453CB}"/>
                  </a:ext>
                </a:extLst>
              </p:cNvPr>
              <p:cNvSpPr/>
              <p:nvPr/>
            </p:nvSpPr>
            <p:spPr bwMode="auto">
              <a:xfrm flipH="1">
                <a:off x="3633737" y="1763713"/>
                <a:ext cx="2910815" cy="24941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7912" tIns="38956" rIns="77912" bIns="38956" rtlCol="0" anchor="ctr"/>
              <a:lstStyle/>
              <a:p>
                <a:pPr defTabSz="104962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6D0998-1F5F-304C-A6C3-7280847F0DD2}"/>
                  </a:ext>
                </a:extLst>
              </p:cNvPr>
              <p:cNvSpPr txBox="1"/>
              <p:nvPr/>
            </p:nvSpPr>
            <p:spPr>
              <a:xfrm>
                <a:off x="3636652" y="1763711"/>
                <a:ext cx="2910815" cy="4534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lIns="45719" tIns="22859" rIns="45719" bIns="22859" anchor="ctr"/>
              <a:lstStyle>
                <a:defPPr>
                  <a:defRPr lang="ko-KR"/>
                </a:defPPr>
                <a:lvl1pPr marR="0" lvl="0" indent="0" algn="ctr" defTabSz="91440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B0600000101010101" pitchFamily="50" charset="-127"/>
                  </a:defRPr>
                </a:lvl1pPr>
              </a:lstStyle>
              <a:p>
                <a:pPr marL="0" lvl="1" algn="ctr" defTabSz="1042973" eaLnBrk="0" latinLnBrk="0" hangingPunct="0"/>
                <a:r>
                  <a:rPr lang="ko-KR" altLang="en-US" sz="1000" dirty="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연관 </a:t>
                </a:r>
                <a:r>
                  <a:rPr lang="en-US" altLang="ko-KR" sz="1000" dirty="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DB</a:t>
                </a:r>
              </a:p>
            </p:txBody>
          </p:sp>
        </p:grpSp>
        <p:sp>
          <p:nvSpPr>
            <p:cNvPr id="108" name="Rectangle 28">
              <a:extLst>
                <a:ext uri="{FF2B5EF4-FFF2-40B4-BE49-F238E27FC236}">
                  <a16:creationId xmlns:a16="http://schemas.microsoft.com/office/drawing/2014/main" id="{88614540-EF06-A44A-A306-D8FD4FDEB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630" y="5024263"/>
              <a:ext cx="2470339" cy="1884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90000" tIns="0" rIns="0" bIns="0" anchor="t">
              <a:spAutoFit/>
            </a:bodyPr>
            <a:lstStyle/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RDB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File System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Bigdata</a:t>
              </a:r>
              <a:endParaRPr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  <a:p>
              <a:pPr marL="0" lvl="1" algn="ctr" defTabSz="1184990" eaLnBrk="0" fontAlgn="ctr" latinLnBrk="0" hangingPunct="0">
                <a:spcAft>
                  <a:spcPts val="400"/>
                </a:spcAft>
                <a:buSzPct val="80000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…</a:t>
              </a:r>
            </a:p>
          </p:txBody>
        </p:sp>
      </p:grpSp>
      <p:grpSp>
        <p:nvGrpSpPr>
          <p:cNvPr id="111" name="그룹 85">
            <a:extLst>
              <a:ext uri="{FF2B5EF4-FFF2-40B4-BE49-F238E27FC236}">
                <a16:creationId xmlns:a16="http://schemas.microsoft.com/office/drawing/2014/main" id="{A7806411-9FD8-2C4A-B0B6-309F35B87F60}"/>
              </a:ext>
            </a:extLst>
          </p:cNvPr>
          <p:cNvGrpSpPr/>
          <p:nvPr/>
        </p:nvGrpSpPr>
        <p:grpSpPr>
          <a:xfrm>
            <a:off x="8105256" y="5373210"/>
            <a:ext cx="1297295" cy="972001"/>
            <a:chOff x="6758647" y="4485593"/>
            <a:chExt cx="2697608" cy="2040635"/>
          </a:xfrm>
        </p:grpSpPr>
        <p:grpSp>
          <p:nvGrpSpPr>
            <p:cNvPr id="112" name="그룹 78">
              <a:extLst>
                <a:ext uri="{FF2B5EF4-FFF2-40B4-BE49-F238E27FC236}">
                  <a16:creationId xmlns:a16="http://schemas.microsoft.com/office/drawing/2014/main" id="{B6E90568-6080-E249-872C-60860C0A77BB}"/>
                </a:ext>
              </a:extLst>
            </p:cNvPr>
            <p:cNvGrpSpPr/>
            <p:nvPr/>
          </p:nvGrpSpPr>
          <p:grpSpPr>
            <a:xfrm>
              <a:off x="6758647" y="4485593"/>
              <a:ext cx="2697608" cy="2040635"/>
              <a:chOff x="3633737" y="1763711"/>
              <a:chExt cx="2913730" cy="2040635"/>
            </a:xfrm>
          </p:grpSpPr>
          <p:sp>
            <p:nvSpPr>
              <p:cNvPr id="114" name="직사각형 346">
                <a:extLst>
                  <a:ext uri="{FF2B5EF4-FFF2-40B4-BE49-F238E27FC236}">
                    <a16:creationId xmlns:a16="http://schemas.microsoft.com/office/drawing/2014/main" id="{9A3F6D8B-8782-0A4D-96F2-99216BB82829}"/>
                  </a:ext>
                </a:extLst>
              </p:cNvPr>
              <p:cNvSpPr/>
              <p:nvPr/>
            </p:nvSpPr>
            <p:spPr bwMode="auto">
              <a:xfrm flipH="1">
                <a:off x="3633737" y="1763713"/>
                <a:ext cx="2910815" cy="2040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7912" tIns="38956" rIns="77912" bIns="38956" rtlCol="0" anchor="ctr"/>
              <a:lstStyle/>
              <a:p>
                <a:pPr defTabSz="104962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D84C6CF-BD90-9441-8C70-D62E6A2C6247}"/>
                  </a:ext>
                </a:extLst>
              </p:cNvPr>
              <p:cNvSpPr txBox="1"/>
              <p:nvPr/>
            </p:nvSpPr>
            <p:spPr>
              <a:xfrm>
                <a:off x="3636652" y="1763711"/>
                <a:ext cx="2910815" cy="4534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lIns="45719" tIns="22859" rIns="45719" bIns="22859" anchor="ctr"/>
              <a:lstStyle>
                <a:defPPr>
                  <a:defRPr lang="ko-KR"/>
                </a:defPPr>
                <a:lvl1pPr marR="0" lvl="0" indent="0" algn="ctr" defTabSz="91440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B0600000101010101" pitchFamily="50" charset="-127"/>
                  </a:defRPr>
                </a:lvl1pPr>
              </a:lstStyle>
              <a:p>
                <a:pPr marL="0" lvl="1" algn="ctr" defTabSz="1042973" eaLnBrk="0" latinLnBrk="0" hangingPunct="0"/>
                <a:r>
                  <a:rPr lang="ko-KR" altLang="en-US" sz="1000" dirty="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외부시스템</a:t>
                </a:r>
              </a:p>
            </p:txBody>
          </p:sp>
        </p:grpSp>
        <p:sp>
          <p:nvSpPr>
            <p:cNvPr id="113" name="Rectangle 28">
              <a:extLst>
                <a:ext uri="{FF2B5EF4-FFF2-40B4-BE49-F238E27FC236}">
                  <a16:creationId xmlns:a16="http://schemas.microsoft.com/office/drawing/2014/main" id="{4BC789D4-1BC2-3644-B5C3-4AE5AFF0D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630" y="5024263"/>
              <a:ext cx="2470339" cy="14861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90000" tIns="0" rIns="0" bIns="0" anchor="t">
              <a:spAutoFit/>
            </a:bodyPr>
            <a:lstStyle/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금융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ko-KR" altLang="en-US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인증</a:t>
              </a:r>
            </a:p>
            <a:p>
              <a:pPr marL="101005" lvl="1" indent="-101005" defTabSz="1184990" eaLnBrk="0" fontAlgn="ctr" latinLnBrk="0" hangingPunct="0">
                <a:spcAft>
                  <a:spcPts val="400"/>
                </a:spcAft>
                <a:buSzPct val="80000"/>
                <a:buFont typeface="KoPub돋움체 Medium" pitchFamily="34" charset="0"/>
                <a:buChar char="•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SaaS</a:t>
              </a:r>
            </a:p>
            <a:p>
              <a:pPr marL="0" lvl="1" algn="ctr" defTabSz="1184990" eaLnBrk="0" fontAlgn="ctr" latinLnBrk="0" hangingPunct="0">
                <a:spcAft>
                  <a:spcPts val="400"/>
                </a:spcAft>
                <a:buSzPct val="80000"/>
                <a:tabLst>
                  <a:tab pos="1073283" algn="l"/>
                </a:tabLst>
                <a:defRPr/>
              </a:pPr>
              <a:r>
                <a:rPr lang="en-US" altLang="ko-KR" sz="9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146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6537" y="1736176"/>
            <a:ext cx="9432925" cy="4429125"/>
            <a:chOff x="236537" y="2097087"/>
            <a:chExt cx="9432925" cy="4352132"/>
          </a:xfrm>
        </p:grpSpPr>
        <p:grpSp>
          <p:nvGrpSpPr>
            <p:cNvPr id="149" name="그룹 148"/>
            <p:cNvGrpSpPr/>
            <p:nvPr/>
          </p:nvGrpSpPr>
          <p:grpSpPr>
            <a:xfrm>
              <a:off x="236537" y="4368534"/>
              <a:ext cx="9432925" cy="2080685"/>
              <a:chOff x="236537" y="2094405"/>
              <a:chExt cx="9432925" cy="2166664"/>
            </a:xfrm>
          </p:grpSpPr>
          <p:sp>
            <p:nvSpPr>
              <p:cNvPr id="151" name="모서리가 둥근 직사각형 150">
                <a:extLst>
                  <a:ext uri="{FF2B5EF4-FFF2-40B4-BE49-F238E27FC236}">
                    <a16:creationId xmlns:a16="http://schemas.microsoft.com/office/drawing/2014/main" id="{C9140E9E-5960-4484-993E-ACB5AC98BEE5}"/>
                  </a:ext>
                </a:extLst>
              </p:cNvPr>
              <p:cNvSpPr/>
              <p:nvPr/>
            </p:nvSpPr>
            <p:spPr>
              <a:xfrm>
                <a:off x="236537" y="2094405"/>
                <a:ext cx="9432925" cy="2166664"/>
              </a:xfrm>
              <a:prstGeom prst="roundRect">
                <a:avLst>
                  <a:gd name="adj" fmla="val 9581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  <a:effectLst>
                <a:outerShdw dist="38100" dir="2700000" algn="tl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defTabSz="786841" latinLnBrk="0">
                  <a:spcAft>
                    <a:spcPts val="300"/>
                  </a:spcAft>
                </a:pPr>
                <a:endParaRPr lang="ko-KR" altLang="en-US" sz="1400" b="1" dirty="0">
                  <a:solidFill>
                    <a:srgbClr val="0070C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F35F2580-27F7-42E2-B9DC-5D5626E842BF}"/>
                  </a:ext>
                </a:extLst>
              </p:cNvPr>
              <p:cNvSpPr/>
              <p:nvPr/>
            </p:nvSpPr>
            <p:spPr bwMode="auto">
              <a:xfrm>
                <a:off x="236538" y="2613023"/>
                <a:ext cx="725594" cy="1129429"/>
              </a:xfrm>
              <a:prstGeom prst="rect">
                <a:avLst/>
              </a:prstGeom>
              <a:noFill/>
              <a:ln w="1905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XXXX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36537" y="2097087"/>
              <a:ext cx="9432925" cy="2080685"/>
              <a:chOff x="236537" y="2094405"/>
              <a:chExt cx="9432925" cy="2166664"/>
            </a:xfrm>
          </p:grpSpPr>
          <p:sp>
            <p:nvSpPr>
              <p:cNvPr id="62" name="모서리가 둥근 직사각형 61">
                <a:extLst>
                  <a:ext uri="{FF2B5EF4-FFF2-40B4-BE49-F238E27FC236}">
                    <a16:creationId xmlns:a16="http://schemas.microsoft.com/office/drawing/2014/main" id="{C9140E9E-5960-4484-993E-ACB5AC98BEE5}"/>
                  </a:ext>
                </a:extLst>
              </p:cNvPr>
              <p:cNvSpPr/>
              <p:nvPr/>
            </p:nvSpPr>
            <p:spPr>
              <a:xfrm>
                <a:off x="236537" y="2094405"/>
                <a:ext cx="9432925" cy="2166664"/>
              </a:xfrm>
              <a:prstGeom prst="roundRect">
                <a:avLst>
                  <a:gd name="adj" fmla="val 9581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  <a:effectLst>
                <a:outerShdw dist="38100" dir="2700000" algn="tl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defTabSz="786841" latinLnBrk="0">
                  <a:spcAft>
                    <a:spcPts val="300"/>
                  </a:spcAft>
                </a:pPr>
                <a:endParaRPr lang="ko-KR" altLang="en-US" sz="1400" b="1" dirty="0">
                  <a:solidFill>
                    <a:srgbClr val="0070C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C9140E9E-5960-4484-993E-ACB5AC98BEE5}"/>
                  </a:ext>
                </a:extLst>
              </p:cNvPr>
              <p:cNvSpPr/>
              <p:nvPr/>
            </p:nvSpPr>
            <p:spPr>
              <a:xfrm>
                <a:off x="236538" y="2094405"/>
                <a:ext cx="713654" cy="2166664"/>
              </a:xfrm>
              <a:custGeom>
                <a:avLst/>
                <a:gdLst>
                  <a:gd name="connsiteX0" fmla="*/ 203500 w 713654"/>
                  <a:gd name="connsiteY0" fmla="*/ 0 h 2124000"/>
                  <a:gd name="connsiteX1" fmla="*/ 713654 w 713654"/>
                  <a:gd name="connsiteY1" fmla="*/ 0 h 2124000"/>
                  <a:gd name="connsiteX2" fmla="*/ 713654 w 713654"/>
                  <a:gd name="connsiteY2" fmla="*/ 2124000 h 2124000"/>
                  <a:gd name="connsiteX3" fmla="*/ 203500 w 713654"/>
                  <a:gd name="connsiteY3" fmla="*/ 2124000 h 2124000"/>
                  <a:gd name="connsiteX4" fmla="*/ 0 w 713654"/>
                  <a:gd name="connsiteY4" fmla="*/ 1920500 h 2124000"/>
                  <a:gd name="connsiteX5" fmla="*/ 0 w 713654"/>
                  <a:gd name="connsiteY5" fmla="*/ 203500 h 2124000"/>
                  <a:gd name="connsiteX6" fmla="*/ 203500 w 713654"/>
                  <a:gd name="connsiteY6" fmla="*/ 0 h 21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654" h="2124000">
                    <a:moveTo>
                      <a:pt x="203500" y="0"/>
                    </a:moveTo>
                    <a:lnTo>
                      <a:pt x="713654" y="0"/>
                    </a:lnTo>
                    <a:lnTo>
                      <a:pt x="713654" y="2124000"/>
                    </a:lnTo>
                    <a:lnTo>
                      <a:pt x="203500" y="2124000"/>
                    </a:lnTo>
                    <a:cubicBezTo>
                      <a:pt x="91110" y="2124000"/>
                      <a:pt x="0" y="2032890"/>
                      <a:pt x="0" y="1920500"/>
                    </a:cubicBezTo>
                    <a:lnTo>
                      <a:pt x="0" y="203500"/>
                    </a:lnTo>
                    <a:cubicBezTo>
                      <a:pt x="0" y="91110"/>
                      <a:pt x="91110" y="0"/>
                      <a:pt x="203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endPara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35F2580-27F7-42E2-B9DC-5D5626E842BF}"/>
                  </a:ext>
                </a:extLst>
              </p:cNvPr>
              <p:cNvSpPr/>
              <p:nvPr/>
            </p:nvSpPr>
            <p:spPr bwMode="auto">
              <a:xfrm>
                <a:off x="236538" y="2613022"/>
                <a:ext cx="725594" cy="1129429"/>
              </a:xfrm>
              <a:prstGeom prst="rect">
                <a:avLst/>
              </a:prstGeom>
              <a:noFill/>
              <a:ln w="1905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XXXX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9440D232-6159-438D-804A-954F8679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자유형 64">
            <a:extLst>
              <a:ext uri="{FF2B5EF4-FFF2-40B4-BE49-F238E27FC236}">
                <a16:creationId xmlns:a16="http://schemas.microsoft.com/office/drawing/2014/main" id="{BA998AD3-A360-49AE-8BEC-1FA736FA21E7}"/>
              </a:ext>
            </a:extLst>
          </p:cNvPr>
          <p:cNvSpPr/>
          <p:nvPr/>
        </p:nvSpPr>
        <p:spPr>
          <a:xfrm>
            <a:off x="248479" y="4047807"/>
            <a:ext cx="713654" cy="2117494"/>
          </a:xfrm>
          <a:custGeom>
            <a:avLst/>
            <a:gdLst>
              <a:gd name="connsiteX0" fmla="*/ 203500 w 713654"/>
              <a:gd name="connsiteY0" fmla="*/ 0 h 2124000"/>
              <a:gd name="connsiteX1" fmla="*/ 713654 w 713654"/>
              <a:gd name="connsiteY1" fmla="*/ 0 h 2124000"/>
              <a:gd name="connsiteX2" fmla="*/ 713654 w 713654"/>
              <a:gd name="connsiteY2" fmla="*/ 2124000 h 2124000"/>
              <a:gd name="connsiteX3" fmla="*/ 203500 w 713654"/>
              <a:gd name="connsiteY3" fmla="*/ 2124000 h 2124000"/>
              <a:gd name="connsiteX4" fmla="*/ 0 w 713654"/>
              <a:gd name="connsiteY4" fmla="*/ 1920500 h 2124000"/>
              <a:gd name="connsiteX5" fmla="*/ 0 w 713654"/>
              <a:gd name="connsiteY5" fmla="*/ 203500 h 2124000"/>
              <a:gd name="connsiteX6" fmla="*/ 203500 w 713654"/>
              <a:gd name="connsiteY6" fmla="*/ 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654" h="2124000">
                <a:moveTo>
                  <a:pt x="203500" y="0"/>
                </a:moveTo>
                <a:lnTo>
                  <a:pt x="713654" y="0"/>
                </a:lnTo>
                <a:lnTo>
                  <a:pt x="713654" y="2124000"/>
                </a:lnTo>
                <a:lnTo>
                  <a:pt x="203500" y="2124000"/>
                </a:lnTo>
                <a:cubicBezTo>
                  <a:pt x="91110" y="2124000"/>
                  <a:pt x="0" y="2032890"/>
                  <a:pt x="0" y="1920500"/>
                </a:cubicBezTo>
                <a:lnTo>
                  <a:pt x="0" y="203500"/>
                </a:lnTo>
                <a:cubicBezTo>
                  <a:pt x="0" y="91110"/>
                  <a:pt x="91110" y="0"/>
                  <a:pt x="203500" y="0"/>
                </a:cubicBezTo>
                <a:close/>
              </a:path>
            </a:pathLst>
          </a:custGeom>
          <a:solidFill>
            <a:schemeClr val="accent6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792637-116F-4C4B-B0A4-C52D2B0CB031}"/>
              </a:ext>
            </a:extLst>
          </p:cNvPr>
          <p:cNvSpPr/>
          <p:nvPr/>
        </p:nvSpPr>
        <p:spPr bwMode="auto">
          <a:xfrm>
            <a:off x="210734" y="4554656"/>
            <a:ext cx="725594" cy="1103798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XXXX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2F4CE5C-7FC4-4C47-9D84-9751C56D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0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49209-8617-4E46-B481-CB8A6D5D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EFBA8-DE7B-4592-BEE7-90316B65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85B2034C-5E5D-4881-AF67-E7F5D07C0E43}"/>
              </a:ext>
            </a:extLst>
          </p:cNvPr>
          <p:cNvSpPr/>
          <p:nvPr/>
        </p:nvSpPr>
        <p:spPr>
          <a:xfrm flipH="1">
            <a:off x="284102" y="1700808"/>
            <a:ext cx="2767017" cy="4226400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6" name="모서리가 둥근 직사각형 33">
            <a:extLst>
              <a:ext uri="{FF2B5EF4-FFF2-40B4-BE49-F238E27FC236}">
                <a16:creationId xmlns:a16="http://schemas.microsoft.com/office/drawing/2014/main" id="{66D734C0-307D-42A2-9A40-7394D17259D8}"/>
              </a:ext>
            </a:extLst>
          </p:cNvPr>
          <p:cNvSpPr/>
          <p:nvPr/>
        </p:nvSpPr>
        <p:spPr>
          <a:xfrm flipH="1">
            <a:off x="551611" y="1501514"/>
            <a:ext cx="2232000" cy="3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</a:t>
            </a: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25D8AB-6924-4E34-81AB-2F1639CB74A7}"/>
              </a:ext>
            </a:extLst>
          </p:cNvPr>
          <p:cNvGrpSpPr/>
          <p:nvPr/>
        </p:nvGrpSpPr>
        <p:grpSpPr>
          <a:xfrm flipH="1">
            <a:off x="389611" y="1962854"/>
            <a:ext cx="2556000" cy="860941"/>
            <a:chOff x="332586" y="2525442"/>
            <a:chExt cx="4212000" cy="8609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A218AD1-A278-49A1-9E15-17D3000B935E}"/>
                </a:ext>
              </a:extLst>
            </p:cNvPr>
            <p:cNvSpPr/>
            <p:nvPr/>
          </p:nvSpPr>
          <p:spPr>
            <a:xfrm>
              <a:off x="332586" y="2525442"/>
              <a:ext cx="4212000" cy="36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sym typeface="Wingdings" pitchFamily="2" charset="2"/>
                </a:rPr>
                <a:t>XXXXXXXXXXXXXXXX</a:t>
              </a:r>
              <a:endParaRPr kumimoji="1" lang="ko-KR" altLang="en-US" sz="1400" b="1" i="0" u="none" strike="noStrike" kern="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74BF21-0F17-476E-9952-4B781092E6A7}"/>
                </a:ext>
              </a:extLst>
            </p:cNvPr>
            <p:cNvSpPr txBox="1"/>
            <p:nvPr/>
          </p:nvSpPr>
          <p:spPr>
            <a:xfrm>
              <a:off x="332586" y="2922537"/>
              <a:ext cx="4212000" cy="463846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2075" marR="0" lvl="0" indent="-920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80000"/>
                <a:buFont typeface="KoPub돋움체 Medium" panose="020B0503020000020004" pitchFamily="50" charset="-127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XXXXXXXXXXXXXXXXXXXXXXXX</a:t>
              </a:r>
              <a:endPara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A002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81EB64-8216-44C0-88EF-D78DA0CBCA8E}"/>
              </a:ext>
            </a:extLst>
          </p:cNvPr>
          <p:cNvGrpSpPr/>
          <p:nvPr/>
        </p:nvGrpSpPr>
        <p:grpSpPr>
          <a:xfrm flipH="1">
            <a:off x="3633027" y="1501514"/>
            <a:ext cx="6084000" cy="351876"/>
            <a:chOff x="236538" y="2444029"/>
            <a:chExt cx="5097461" cy="33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0BBADF-746B-40F1-B2F4-D91C1046B04E}"/>
                </a:ext>
              </a:extLst>
            </p:cNvPr>
            <p:cNvSpPr txBox="1"/>
            <p:nvPr/>
          </p:nvSpPr>
          <p:spPr>
            <a:xfrm>
              <a:off x="764857" y="2444029"/>
              <a:ext cx="4040822" cy="318386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XXXXXXXX</a:t>
              </a:r>
              <a:endParaRPr kumimoji="0" lang="ko-KR" altLang="en-US" sz="16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7F9983B-4DE8-4F54-A231-85DB4B5E61F7}"/>
                </a:ext>
              </a:extLst>
            </p:cNvPr>
            <p:cNvCxnSpPr/>
            <p:nvPr/>
          </p:nvCxnSpPr>
          <p:spPr>
            <a:xfrm>
              <a:off x="236538" y="2774943"/>
              <a:ext cx="5097461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</p:cxnSp>
      </p:grpSp>
    </p:spTree>
    <p:extLst>
      <p:ext uri="{BB962C8B-B14F-4D97-AF65-F5344CB8AC3E}">
        <p14:creationId xmlns:p14="http://schemas.microsoft.com/office/powerpoint/2010/main" val="1340421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양쪽 모서리가 둥근 사각형 77">
            <a:extLst>
              <a:ext uri="{FF2B5EF4-FFF2-40B4-BE49-F238E27FC236}">
                <a16:creationId xmlns:a16="http://schemas.microsoft.com/office/drawing/2014/main" id="{8803CD37-39D7-4D3F-BED0-F5689746620C}"/>
              </a:ext>
            </a:extLst>
          </p:cNvPr>
          <p:cNvSpPr/>
          <p:nvPr/>
        </p:nvSpPr>
        <p:spPr bwMode="auto">
          <a:xfrm rot="16200000">
            <a:off x="5069628" y="-2297416"/>
            <a:ext cx="871965" cy="8376118"/>
          </a:xfrm>
          <a:prstGeom prst="round2SameRect">
            <a:avLst>
              <a:gd name="adj1" fmla="val 16667"/>
              <a:gd name="adj2" fmla="val 17478"/>
            </a:avLst>
          </a:prstGeom>
          <a:gradFill>
            <a:gsLst>
              <a:gs pos="0">
                <a:schemeClr val="bg1"/>
              </a:gs>
              <a:gs pos="49000">
                <a:schemeClr val="bg1">
                  <a:alpha val="9200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 w="19050" cap="flat" cmpd="sng" algn="ctr">
            <a:gradFill>
              <a:gsLst>
                <a:gs pos="0">
                  <a:schemeClr val="bg1">
                    <a:lumMod val="75000"/>
                    <a:alpha val="46000"/>
                  </a:schemeClr>
                </a:gs>
                <a:gs pos="32000">
                  <a:schemeClr val="bg1">
                    <a:lumMod val="75000"/>
                    <a:alpha val="66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anchor="ctr"/>
          <a:lstStyle/>
          <a:p>
            <a:pPr marL="177800" indent="-177800" fontAlgn="base" latinLnBrk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1" lang="ko-KR" altLang="en-US" sz="1600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8904D6-CFF9-4A41-99AA-897EC3E5CD52}"/>
              </a:ext>
            </a:extLst>
          </p:cNvPr>
          <p:cNvSpPr txBox="1"/>
          <p:nvPr/>
        </p:nvSpPr>
        <p:spPr>
          <a:xfrm flipH="1">
            <a:off x="1525788" y="1584407"/>
            <a:ext cx="8046474" cy="612475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KoPub돋움체 Medium" panose="020B0503020000020004" pitchFamily="50" charset="-127"/>
              <a:buChar char="•"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en-US" altLang="ko-KR" sz="1350" b="0" i="0" u="none" strike="noStrike" kern="1200" cap="none" spc="0" normalizeH="0" baseline="0" noProof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EA002C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XXXXXXXXXXXXXXXXXXXXXXX</a:t>
            </a:r>
            <a:endParaRPr kumimoji="0" lang="en-US" altLang="ko-KR" sz="1350" b="0" i="0" u="sng" strike="noStrike" kern="1200" cap="none" spc="0" normalizeH="0" baseline="0" noProof="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EA002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00000"/>
              </a:lnSpc>
              <a:defRPr/>
            </a:pPr>
            <a:r>
              <a:rPr lang="en-US" altLang="ko-KR" sz="1350" b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</a:t>
            </a:r>
            <a:r>
              <a:rPr lang="ko-KR" altLang="en-US" sz="1350" b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350" b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EA002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XXXXXXXXXXXXXXXXXXXXXXX</a:t>
            </a:r>
            <a:endParaRPr lang="en-US" altLang="ko-KR" sz="1350" b="0" u="sng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EA002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66691" y="1534555"/>
            <a:ext cx="1043364" cy="680725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1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KoPub돋움체 Medium" pitchFamily="2" charset="2"/>
              </a:rPr>
              <a:t>XXXX</a:t>
            </a:r>
            <a:endParaRPr kumimoji="0" lang="ko-KR" altLang="en-US" sz="2400" i="0" u="none" strike="noStrike" kern="1200" cap="none" spc="0" normalizeH="0" baseline="0" noProof="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sym typeface="KoPub돋움체 Medium" pitchFamily="2" charset="2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B4E26FE3-54E6-4226-953E-F07C049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08D3F5-A651-4F7C-ABFD-8590FCACB698}"/>
              </a:ext>
            </a:extLst>
          </p:cNvPr>
          <p:cNvCxnSpPr/>
          <p:nvPr/>
        </p:nvCxnSpPr>
        <p:spPr>
          <a:xfrm>
            <a:off x="373928" y="4155878"/>
            <a:ext cx="91983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242A9E9-8569-43C4-8DDE-8843602B0D7E}"/>
              </a:ext>
            </a:extLst>
          </p:cNvPr>
          <p:cNvCxnSpPr/>
          <p:nvPr/>
        </p:nvCxnSpPr>
        <p:spPr>
          <a:xfrm>
            <a:off x="397481" y="5180647"/>
            <a:ext cx="91983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FB0B4DF-88E4-4EF2-BF26-2A7E24F807F0}"/>
              </a:ext>
            </a:extLst>
          </p:cNvPr>
          <p:cNvSpPr txBox="1"/>
          <p:nvPr/>
        </p:nvSpPr>
        <p:spPr>
          <a:xfrm>
            <a:off x="794294" y="2679759"/>
            <a:ext cx="4040822" cy="33855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XXXXXXXX</a:t>
            </a:r>
            <a:endParaRPr kumimoji="0" lang="ko-KR" altLang="en-US" sz="160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52CE034-14EA-4F45-A52E-FE8B3C6BF439}"/>
              </a:ext>
            </a:extLst>
          </p:cNvPr>
          <p:cNvCxnSpPr/>
          <p:nvPr/>
        </p:nvCxnSpPr>
        <p:spPr>
          <a:xfrm>
            <a:off x="265975" y="3010673"/>
            <a:ext cx="509746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FB0B4DF-88E4-4EF2-BF26-2A7E24F807F0}"/>
              </a:ext>
            </a:extLst>
          </p:cNvPr>
          <p:cNvSpPr txBox="1"/>
          <p:nvPr/>
        </p:nvSpPr>
        <p:spPr>
          <a:xfrm>
            <a:off x="6620745" y="2679759"/>
            <a:ext cx="2396248" cy="33855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XXXXXXXX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52CE034-14EA-4F45-A52E-FE8B3C6BF439}"/>
              </a:ext>
            </a:extLst>
          </p:cNvPr>
          <p:cNvCxnSpPr/>
          <p:nvPr/>
        </p:nvCxnSpPr>
        <p:spPr>
          <a:xfrm>
            <a:off x="5944069" y="3010673"/>
            <a:ext cx="374960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5A47CF-8737-48B6-A202-D5598647E391}"/>
              </a:ext>
            </a:extLst>
          </p:cNvPr>
          <p:cNvSpPr/>
          <p:nvPr/>
        </p:nvSpPr>
        <p:spPr>
          <a:xfrm>
            <a:off x="373929" y="3213868"/>
            <a:ext cx="868490" cy="847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</a:t>
            </a:r>
            <a:endParaRPr kumimoji="0" lang="ko-KR" altLang="en-US" sz="1400" i="0" u="none" strike="noStrike" kern="1200" cap="none" spc="0" normalizeH="0" baseline="0" noProof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3DEF2-F527-49C8-8419-5FCA62365A7E}"/>
              </a:ext>
            </a:extLst>
          </p:cNvPr>
          <p:cNvSpPr txBox="1"/>
          <p:nvPr/>
        </p:nvSpPr>
        <p:spPr>
          <a:xfrm>
            <a:off x="5947846" y="3212976"/>
            <a:ext cx="3751054" cy="849748"/>
          </a:xfrm>
          <a:prstGeom prst="rect">
            <a:avLst/>
          </a:prstGeom>
          <a:noFill/>
        </p:spPr>
        <p:txBody>
          <a:bodyPr wrap="square" lIns="90000" tIns="0" rIns="36000" bIns="46800" rtlCol="0" anchor="t">
            <a:no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XXXXXXXXXXXXXXXXXXXXXXXXXXXXXX</a:t>
            </a:r>
          </a:p>
          <a:p>
            <a:pPr marL="182563" lvl="0" indent="-90488" defTabSz="914400">
              <a:lnSpc>
                <a:spcPct val="110000"/>
              </a:lnSpc>
              <a:buSzTx/>
              <a:buFontTx/>
              <a:buChar char="-"/>
              <a:defRPr/>
            </a:pPr>
            <a:r>
              <a:rPr lang="ko-KR" altLang="en-US" sz="9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900" b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XXXXXXXXXXXXXXXXXXXXXXXX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9253D4-9165-4551-93E4-B0925EC9265D}"/>
              </a:ext>
            </a:extLst>
          </p:cNvPr>
          <p:cNvSpPr/>
          <p:nvPr/>
        </p:nvSpPr>
        <p:spPr>
          <a:xfrm>
            <a:off x="1317553" y="3212976"/>
            <a:ext cx="3816000" cy="326802"/>
          </a:xfrm>
          <a:prstGeom prst="roundRect">
            <a:avLst>
              <a:gd name="adj" fmla="val 0"/>
            </a:avLst>
          </a:prstGeom>
          <a:noFill/>
          <a:ln w="9525" cap="flat" cmpd="dbl" algn="ctr">
            <a:noFill/>
            <a:prstDash val="solid"/>
          </a:ln>
          <a:effectLst/>
        </p:spPr>
        <p:txBody>
          <a:bodyPr lIns="72000" tIns="0" bIns="0" rtlCol="0" anchor="ctr"/>
          <a:lstStyle/>
          <a:p>
            <a:pPr marL="92075" marR="0" lvl="0" indent="-92075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Char char="•"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XXXXXXXXXXXXXXXXXXXXXXX </a:t>
            </a:r>
            <a:r>
              <a:rPr kumimoji="1" lang="en-US" altLang="ko-KR" sz="1200" kern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A002C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XXXXXXXXX</a:t>
            </a:r>
            <a:endParaRPr kumimoji="1" lang="ko-KR" altLang="en-US" sz="1200" kern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EA002C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25D7A-F854-482E-B1D5-20A462643CDA}"/>
              </a:ext>
            </a:extLst>
          </p:cNvPr>
          <p:cNvSpPr txBox="1"/>
          <p:nvPr/>
        </p:nvSpPr>
        <p:spPr>
          <a:xfrm>
            <a:off x="1473135" y="3518774"/>
            <a:ext cx="3735551" cy="255968"/>
          </a:xfrm>
          <a:prstGeom prst="rect">
            <a:avLst/>
          </a:prstGeom>
          <a:noFill/>
        </p:spPr>
        <p:txBody>
          <a:bodyPr wrap="square" lIns="3600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XXXXXXXXXXXXXXXXXXXXXXXXXXXXX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994C3A-DD66-4BB8-A69D-6D75E8703B5D}"/>
              </a:ext>
            </a:extLst>
          </p:cNvPr>
          <p:cNvSpPr/>
          <p:nvPr/>
        </p:nvSpPr>
        <p:spPr>
          <a:xfrm>
            <a:off x="373929" y="4235973"/>
            <a:ext cx="868490" cy="84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</a:t>
            </a:r>
            <a:endParaRPr lang="ko-KR" altLang="en-US" sz="1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672082-AAA6-49C5-B416-0943B825D2EC}"/>
              </a:ext>
            </a:extLst>
          </p:cNvPr>
          <p:cNvSpPr/>
          <p:nvPr/>
        </p:nvSpPr>
        <p:spPr>
          <a:xfrm>
            <a:off x="373928" y="5260743"/>
            <a:ext cx="868489" cy="1039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XXXX</a:t>
            </a:r>
            <a:endParaRPr lang="ko-KR" altLang="en-US" sz="1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C1EB3AA0-4E33-4B79-9EEC-475A089B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4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884-CC05-A34E-981A-2D8B2A35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C08D-7215-CD48-B671-A165D33E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20197FC1-85CA-1E43-BD68-348E322D65CE}"/>
              </a:ext>
            </a:extLst>
          </p:cNvPr>
          <p:cNvGrpSpPr/>
          <p:nvPr/>
        </p:nvGrpSpPr>
        <p:grpSpPr>
          <a:xfrm>
            <a:off x="344488" y="1629457"/>
            <a:ext cx="9217025" cy="4860243"/>
            <a:chOff x="344488" y="1629457"/>
            <a:chExt cx="9217025" cy="4860243"/>
          </a:xfrm>
        </p:grpSpPr>
        <p:grpSp>
          <p:nvGrpSpPr>
            <p:cNvPr id="5" name="그룹 151">
              <a:extLst>
                <a:ext uri="{FF2B5EF4-FFF2-40B4-BE49-F238E27FC236}">
                  <a16:creationId xmlns:a16="http://schemas.microsoft.com/office/drawing/2014/main" id="{3A803E38-A4AB-5741-B321-35D1F8134432}"/>
                </a:ext>
              </a:extLst>
            </p:cNvPr>
            <p:cNvGrpSpPr/>
            <p:nvPr/>
          </p:nvGrpSpPr>
          <p:grpSpPr>
            <a:xfrm>
              <a:off x="344488" y="1875232"/>
              <a:ext cx="9217021" cy="4614468"/>
              <a:chOff x="344488" y="1875232"/>
              <a:chExt cx="9217021" cy="4614468"/>
            </a:xfrm>
          </p:grpSpPr>
          <p:sp>
            <p:nvSpPr>
              <p:cNvPr id="7" name="직사각형 152">
                <a:extLst>
                  <a:ext uri="{FF2B5EF4-FFF2-40B4-BE49-F238E27FC236}">
                    <a16:creationId xmlns:a16="http://schemas.microsoft.com/office/drawing/2014/main" id="{18038E15-BC97-9449-8A06-364DBE3556D4}"/>
                  </a:ext>
                </a:extLst>
              </p:cNvPr>
              <p:cNvSpPr/>
              <p:nvPr/>
            </p:nvSpPr>
            <p:spPr bwMode="auto">
              <a:xfrm flipH="1">
                <a:off x="344488" y="1875232"/>
                <a:ext cx="9217021" cy="461446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7912" tIns="38956" rIns="77912" bIns="38956" rtlCol="0" anchor="ctr"/>
              <a:lstStyle/>
              <a:p>
                <a:pPr defTabSz="104962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cxnSp>
            <p:nvCxnSpPr>
              <p:cNvPr id="8" name="직선 연결선 153">
                <a:extLst>
                  <a:ext uri="{FF2B5EF4-FFF2-40B4-BE49-F238E27FC236}">
                    <a16:creationId xmlns:a16="http://schemas.microsoft.com/office/drawing/2014/main" id="{F587845F-745F-AF4A-8AE7-CDA900D3585C}"/>
                  </a:ext>
                </a:extLst>
              </p:cNvPr>
              <p:cNvCxnSpPr/>
              <p:nvPr/>
            </p:nvCxnSpPr>
            <p:spPr>
              <a:xfrm>
                <a:off x="344488" y="6489700"/>
                <a:ext cx="921600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AE9355-DAEF-3448-8671-5B5FA1417F01}"/>
                </a:ext>
              </a:extLst>
            </p:cNvPr>
            <p:cNvSpPr txBox="1"/>
            <p:nvPr/>
          </p:nvSpPr>
          <p:spPr>
            <a:xfrm>
              <a:off x="344492" y="1629457"/>
              <a:ext cx="9217021" cy="38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6118" tIns="38058" rIns="76118" bIns="38058" rtlCol="0" anchor="ctr"/>
            <a:lstStyle>
              <a:defPPr>
                <a:defRPr lang="ko-KR"/>
              </a:defPPr>
              <a:lvl2pPr marL="0" lvl="1" algn="ctr" defTabSz="1042973">
                <a:defRPr sz="1800" b="0">
                  <a:ln w="635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 ExtraBold" panose="020B0600000101010101" pitchFamily="50" charset="-127"/>
                  <a:ea typeface="KoPub돋움체 Medium ExtraBold" panose="020B0600000101010101" pitchFamily="50" charset="-127"/>
                </a:defRPr>
              </a:lvl2pPr>
            </a:lstStyle>
            <a:p>
              <a:pPr lvl="1" eaLnBrk="0" latinLnBrk="0" hangingPunct="0"/>
              <a:r>
                <a:rPr lang="en-US" altLang="ko-KR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PaaS </a:t>
              </a:r>
              <a:r>
                <a:rPr lang="ko-KR" altLang="en-US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기반 </a:t>
              </a:r>
              <a:r>
                <a:rPr lang="en-US" altLang="ko-KR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DevOps </a:t>
              </a:r>
              <a:r>
                <a:rPr lang="ko-KR" altLang="en-US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프로세스 구조 </a:t>
              </a:r>
            </a:p>
          </p:txBody>
        </p:sp>
      </p:grpSp>
      <p:sp>
        <p:nvSpPr>
          <p:cNvPr id="9" name="직사각형 226">
            <a:extLst>
              <a:ext uri="{FF2B5EF4-FFF2-40B4-BE49-F238E27FC236}">
                <a16:creationId xmlns:a16="http://schemas.microsoft.com/office/drawing/2014/main" id="{D807F0B9-E655-484B-A83A-7174CDC385D3}"/>
              </a:ext>
            </a:extLst>
          </p:cNvPr>
          <p:cNvSpPr/>
          <p:nvPr/>
        </p:nvSpPr>
        <p:spPr bwMode="auto">
          <a:xfrm>
            <a:off x="6478078" y="3246048"/>
            <a:ext cx="3010413" cy="310648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 dirty="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10" name="구름 489">
            <a:extLst>
              <a:ext uri="{FF2B5EF4-FFF2-40B4-BE49-F238E27FC236}">
                <a16:creationId xmlns:a16="http://schemas.microsoft.com/office/drawing/2014/main" id="{65B886EA-4BFA-D847-BF49-930946E77E20}"/>
              </a:ext>
            </a:extLst>
          </p:cNvPr>
          <p:cNvSpPr/>
          <p:nvPr/>
        </p:nvSpPr>
        <p:spPr>
          <a:xfrm rot="21343403" flipV="1">
            <a:off x="6874850" y="5343852"/>
            <a:ext cx="2189415" cy="864733"/>
          </a:xfrm>
          <a:prstGeom prst="cloud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1299728" eaLnBrk="0" hangingPunct="0"/>
            <a:endParaRPr lang="ko-KR" altLang="en-US" sz="1200" ker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  <a:sym typeface="Arial"/>
            </a:endParaRPr>
          </a:p>
        </p:txBody>
      </p:sp>
      <p:sp>
        <p:nvSpPr>
          <p:cNvPr id="11" name="Left Bracket 40">
            <a:extLst>
              <a:ext uri="{FF2B5EF4-FFF2-40B4-BE49-F238E27FC236}">
                <a16:creationId xmlns:a16="http://schemas.microsoft.com/office/drawing/2014/main" id="{2B3736EC-42FD-314B-A2A3-C366D93A0237}"/>
              </a:ext>
            </a:extLst>
          </p:cNvPr>
          <p:cNvSpPr/>
          <p:nvPr/>
        </p:nvSpPr>
        <p:spPr>
          <a:xfrm>
            <a:off x="6648420" y="4210079"/>
            <a:ext cx="756000" cy="79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1"/>
            <a:endParaRPr lang="en-US" altLang="ko-KR">
              <a:sym typeface="Helvetica"/>
            </a:endParaRPr>
          </a:p>
        </p:txBody>
      </p:sp>
      <p:sp>
        <p:nvSpPr>
          <p:cNvPr id="12" name="Left Bracket 40">
            <a:extLst>
              <a:ext uri="{FF2B5EF4-FFF2-40B4-BE49-F238E27FC236}">
                <a16:creationId xmlns:a16="http://schemas.microsoft.com/office/drawing/2014/main" id="{AC7A40E6-7B4E-E242-A96C-6B22E62F3C40}"/>
              </a:ext>
            </a:extLst>
          </p:cNvPr>
          <p:cNvSpPr/>
          <p:nvPr/>
        </p:nvSpPr>
        <p:spPr>
          <a:xfrm>
            <a:off x="7524564" y="4210079"/>
            <a:ext cx="756000" cy="79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1"/>
            <a:endParaRPr lang="en-US" altLang="ko-KR">
              <a:sym typeface="Helvetica"/>
            </a:endParaRPr>
          </a:p>
        </p:txBody>
      </p:sp>
      <p:sp>
        <p:nvSpPr>
          <p:cNvPr id="13" name="Left Bracket 40">
            <a:extLst>
              <a:ext uri="{FF2B5EF4-FFF2-40B4-BE49-F238E27FC236}">
                <a16:creationId xmlns:a16="http://schemas.microsoft.com/office/drawing/2014/main" id="{13A97E9F-0BBE-7148-9F29-8FC36A92B2BE}"/>
              </a:ext>
            </a:extLst>
          </p:cNvPr>
          <p:cNvSpPr/>
          <p:nvPr/>
        </p:nvSpPr>
        <p:spPr>
          <a:xfrm>
            <a:off x="8400708" y="4210079"/>
            <a:ext cx="756000" cy="79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1"/>
            <a:endParaRPr lang="en-US" altLang="ko-KR">
              <a:sym typeface="Helvetica"/>
            </a:endParaRPr>
          </a:p>
        </p:txBody>
      </p:sp>
      <p:sp>
        <p:nvSpPr>
          <p:cNvPr id="14" name="직사각형 155">
            <a:extLst>
              <a:ext uri="{FF2B5EF4-FFF2-40B4-BE49-F238E27FC236}">
                <a16:creationId xmlns:a16="http://schemas.microsoft.com/office/drawing/2014/main" id="{28C7546D-AC97-0D4D-82FC-1E40427DD753}"/>
              </a:ext>
            </a:extLst>
          </p:cNvPr>
          <p:cNvSpPr/>
          <p:nvPr/>
        </p:nvSpPr>
        <p:spPr bwMode="auto">
          <a:xfrm>
            <a:off x="1625589" y="4408534"/>
            <a:ext cx="4717698" cy="19440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 dirty="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15" name="직사각형 202">
            <a:extLst>
              <a:ext uri="{FF2B5EF4-FFF2-40B4-BE49-F238E27FC236}">
                <a16:creationId xmlns:a16="http://schemas.microsoft.com/office/drawing/2014/main" id="{1E3D90D9-6590-D349-8297-7D0C5B63F38A}"/>
              </a:ext>
            </a:extLst>
          </p:cNvPr>
          <p:cNvSpPr/>
          <p:nvPr/>
        </p:nvSpPr>
        <p:spPr>
          <a:xfrm>
            <a:off x="3108294" y="4488356"/>
            <a:ext cx="3166769" cy="641457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 latinLnBrk="0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218">
            <a:extLst>
              <a:ext uri="{FF2B5EF4-FFF2-40B4-BE49-F238E27FC236}">
                <a16:creationId xmlns:a16="http://schemas.microsoft.com/office/drawing/2014/main" id="{5EB91DFE-D9D2-2447-A565-BA8E8DE23145}"/>
              </a:ext>
            </a:extLst>
          </p:cNvPr>
          <p:cNvSpPr/>
          <p:nvPr/>
        </p:nvSpPr>
        <p:spPr bwMode="auto">
          <a:xfrm>
            <a:off x="1624761" y="2120147"/>
            <a:ext cx="4717698" cy="10440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 dirty="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17" name="직사각형 219">
            <a:extLst>
              <a:ext uri="{FF2B5EF4-FFF2-40B4-BE49-F238E27FC236}">
                <a16:creationId xmlns:a16="http://schemas.microsoft.com/office/drawing/2014/main" id="{1DE8D3E0-6BE3-3A41-88BF-982AF5D7545A}"/>
              </a:ext>
            </a:extLst>
          </p:cNvPr>
          <p:cNvSpPr/>
          <p:nvPr/>
        </p:nvSpPr>
        <p:spPr bwMode="auto">
          <a:xfrm>
            <a:off x="1624761" y="3264341"/>
            <a:ext cx="4717698" cy="10440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 dirty="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DIYGo530" pitchFamily="18" charset="-127"/>
              <a:ea typeface="YDIYGo530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F9B245C-9B1C-3243-89C5-92FB0A7F4ED7}"/>
              </a:ext>
            </a:extLst>
          </p:cNvPr>
          <p:cNvSpPr txBox="1">
            <a:spLocks/>
          </p:cNvSpPr>
          <p:nvPr/>
        </p:nvSpPr>
        <p:spPr>
          <a:xfrm>
            <a:off x="344487" y="938673"/>
            <a:ext cx="9313863" cy="464243"/>
          </a:xfrm>
          <a:prstGeom prst="rect">
            <a:avLst/>
          </a:prstGeom>
        </p:spPr>
        <p:txBody>
          <a:bodyPr lIns="0" tIns="45717" rIns="91435" bIns="45717"/>
          <a:lstStyle>
            <a:lvl1pPr marL="0" indent="0" algn="ctr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None/>
              <a:defRPr sz="1600" kern="1200">
                <a:solidFill>
                  <a:schemeClr val="tx2"/>
                </a:solidFill>
                <a:latin typeface="KoPub돋움체 Medium" panose="020B0600000101010101" pitchFamily="50" charset="-127"/>
                <a:ea typeface="KoPub돋움체 Medium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latinLnBrk="0" hangingPunct="0">
              <a:defRPr/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을 이용하여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TA/AA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업무 및 배포 업무에 대한 개발 가이드 및 개발 공통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Asset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을 제공</a:t>
            </a:r>
          </a:p>
        </p:txBody>
      </p:sp>
      <p:sp>
        <p:nvSpPr>
          <p:cNvPr id="19" name="직사각형 160">
            <a:extLst>
              <a:ext uri="{FF2B5EF4-FFF2-40B4-BE49-F238E27FC236}">
                <a16:creationId xmlns:a16="http://schemas.microsoft.com/office/drawing/2014/main" id="{93F355F9-6919-924A-A6E4-B4DFC6FDDBBB}"/>
              </a:ext>
            </a:extLst>
          </p:cNvPr>
          <p:cNvSpPr/>
          <p:nvPr/>
        </p:nvSpPr>
        <p:spPr>
          <a:xfrm>
            <a:off x="1624761" y="2120147"/>
            <a:ext cx="1080000" cy="1044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lIns="90000" tIns="0" rIns="90000" bIns="0" rtlCol="0" anchor="ctr">
            <a:noAutofit/>
          </a:bodyPr>
          <a:lstStyle/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Framework 1.0</a:t>
            </a: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Template </a:t>
            </a:r>
            <a:r>
              <a:rPr lang="ko-KR" altLang="en-US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기반</a:t>
            </a: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br>
              <a:rPr lang="ko-KR" altLang="en-US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</a:br>
            <a:r>
              <a:rPr lang="en-US" altLang="ko-KR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TA/AA </a:t>
            </a:r>
            <a:r>
              <a:rPr lang="ko-KR" altLang="en-US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설계</a:t>
            </a:r>
          </a:p>
        </p:txBody>
      </p:sp>
      <p:cxnSp>
        <p:nvCxnSpPr>
          <p:cNvPr id="20" name="직선 화살표 연결선 161">
            <a:extLst>
              <a:ext uri="{FF2B5EF4-FFF2-40B4-BE49-F238E27FC236}">
                <a16:creationId xmlns:a16="http://schemas.microsoft.com/office/drawing/2014/main" id="{B4A651F5-01BC-0A4D-B2F4-CD774DF838DB}"/>
              </a:ext>
            </a:extLst>
          </p:cNvPr>
          <p:cNvCxnSpPr>
            <a:cxnSpLocks/>
          </p:cNvCxnSpPr>
          <p:nvPr/>
        </p:nvCxnSpPr>
        <p:spPr>
          <a:xfrm>
            <a:off x="895724" y="2624147"/>
            <a:ext cx="720000" cy="0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E9EBCA-5519-2943-B503-A1E6CDCCE0CB}"/>
              </a:ext>
            </a:extLst>
          </p:cNvPr>
          <p:cNvSpPr txBox="1"/>
          <p:nvPr/>
        </p:nvSpPr>
        <p:spPr>
          <a:xfrm>
            <a:off x="962871" y="2342386"/>
            <a:ext cx="5690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Cloud Appl. </a:t>
            </a:r>
            <a:b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</a:b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아키텍처 구성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F8084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2" name="타원 164">
            <a:extLst>
              <a:ext uri="{FF2B5EF4-FFF2-40B4-BE49-F238E27FC236}">
                <a16:creationId xmlns:a16="http://schemas.microsoft.com/office/drawing/2014/main" id="{C574F8E9-5ABB-A54F-8866-94CD62C64B3E}"/>
              </a:ext>
            </a:extLst>
          </p:cNvPr>
          <p:cNvSpPr/>
          <p:nvPr/>
        </p:nvSpPr>
        <p:spPr>
          <a:xfrm>
            <a:off x="2163926" y="2430279"/>
            <a:ext cx="88386" cy="4014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32" latinLnBrk="0">
              <a:defRPr/>
            </a:pPr>
            <a:endParaRPr kumimoji="1" lang="ko-KR" altLang="en-US" sz="1100" kern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타원 165">
            <a:extLst>
              <a:ext uri="{FF2B5EF4-FFF2-40B4-BE49-F238E27FC236}">
                <a16:creationId xmlns:a16="http://schemas.microsoft.com/office/drawing/2014/main" id="{CCD5EA54-FAA5-4040-9F8D-86146802B804}"/>
              </a:ext>
            </a:extLst>
          </p:cNvPr>
          <p:cNvSpPr/>
          <p:nvPr/>
        </p:nvSpPr>
        <p:spPr>
          <a:xfrm>
            <a:off x="2297710" y="2461548"/>
            <a:ext cx="88386" cy="4014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32" latinLnBrk="0">
              <a:defRPr/>
            </a:pPr>
            <a:endParaRPr kumimoji="1" lang="ko-KR" altLang="en-US" sz="1100" kern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6C2D9-0D0B-4949-AC30-E8C3C99FFC36}"/>
              </a:ext>
            </a:extLst>
          </p:cNvPr>
          <p:cNvSpPr txBox="1"/>
          <p:nvPr/>
        </p:nvSpPr>
        <p:spPr>
          <a:xfrm>
            <a:off x="3088097" y="3574398"/>
            <a:ext cx="2250488" cy="69249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90000" tIns="0" rIns="0" bIns="0" anchor="t">
            <a:spAutoFit/>
          </a:bodyPr>
          <a:lstStyle>
            <a:defPPr>
              <a:defRPr lang="ko-KR"/>
            </a:defPPr>
            <a:lvl2pPr marL="101005" lvl="1" indent="-101005" defTabSz="1184990" eaLnBrk="0" fontAlgn="ctr" latinLnBrk="0" hangingPunct="0">
              <a:spcAft>
                <a:spcPts val="0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 sz="9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</a:lstStyle>
          <a:p>
            <a:pPr lvl="1">
              <a:defRPr/>
            </a:pPr>
            <a:r>
              <a:rPr lang="ko-KR" altLang="en-US" dirty="0"/>
              <a:t>개발 소스 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Backend </a:t>
            </a:r>
            <a:r>
              <a:rPr lang="ko-KR" altLang="en-US" dirty="0"/>
              <a:t>설정 속성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Application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의존성 구성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CICD Pipeline </a:t>
            </a:r>
            <a:r>
              <a:rPr lang="ko-KR" altLang="en-US" dirty="0"/>
              <a:t>정책</a:t>
            </a:r>
            <a:endParaRPr lang="en-US" altLang="ko-KR" dirty="0"/>
          </a:p>
        </p:txBody>
      </p:sp>
      <p:cxnSp>
        <p:nvCxnSpPr>
          <p:cNvPr id="25" name="꺾인 연결선[E] 261">
            <a:extLst>
              <a:ext uri="{FF2B5EF4-FFF2-40B4-BE49-F238E27FC236}">
                <a16:creationId xmlns:a16="http://schemas.microsoft.com/office/drawing/2014/main" id="{90464687-EEAA-4047-9A97-AB59F1A94AE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254025" y="3420632"/>
            <a:ext cx="1826767" cy="5337"/>
          </a:xfrm>
          <a:prstGeom prst="bentConnector3">
            <a:avLst>
              <a:gd name="adj1" fmla="val 50000"/>
            </a:avLst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9507AD-36F3-144D-9AFB-2B71BABD458D}"/>
              </a:ext>
            </a:extLst>
          </p:cNvPr>
          <p:cNvSpPr txBox="1"/>
          <p:nvPr/>
        </p:nvSpPr>
        <p:spPr>
          <a:xfrm>
            <a:off x="3088097" y="2431757"/>
            <a:ext cx="1548000" cy="69249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90000" tIns="0" rIns="0" bIns="0" anchor="t">
            <a:spAutoFit/>
          </a:bodyPr>
          <a:lstStyle>
            <a:defPPr>
              <a:defRPr lang="ko-KR"/>
            </a:defPPr>
            <a:lvl2pPr marL="101005" lvl="1" indent="-101005" defTabSz="1184990" eaLnBrk="0" fontAlgn="ctr" latinLnBrk="0" hangingPunct="0">
              <a:spcAft>
                <a:spcPts val="400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 sz="9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</a:lstStyle>
          <a:p>
            <a:pPr lvl="1">
              <a:spcAft>
                <a:spcPts val="0"/>
              </a:spcAft>
              <a:defRPr/>
            </a:pPr>
            <a:r>
              <a:rPr lang="ko-KR" altLang="en-US" dirty="0"/>
              <a:t>서비스 및 네트워크 구조</a:t>
            </a:r>
            <a:endParaRPr lang="en-US" altLang="ko-KR" dirty="0"/>
          </a:p>
          <a:p>
            <a:pPr lvl="1">
              <a:spcAft>
                <a:spcPts val="0"/>
              </a:spcAft>
              <a:defRPr/>
            </a:pPr>
            <a:r>
              <a:rPr lang="ko-KR" altLang="en-US" dirty="0"/>
              <a:t>워크로드 배포 정책</a:t>
            </a:r>
            <a:endParaRPr lang="en-US" altLang="ko-KR" dirty="0"/>
          </a:p>
          <a:p>
            <a:pPr lvl="1">
              <a:spcAft>
                <a:spcPts val="0"/>
              </a:spcAft>
              <a:defRPr/>
            </a:pPr>
            <a:r>
              <a:rPr lang="ko-KR" altLang="en-US" dirty="0"/>
              <a:t>자원 할당 정책</a:t>
            </a:r>
            <a:endParaRPr lang="en-US" altLang="ko-KR" dirty="0"/>
          </a:p>
          <a:p>
            <a:pPr lvl="1">
              <a:spcAft>
                <a:spcPts val="0"/>
              </a:spcAft>
              <a:defRPr/>
            </a:pPr>
            <a:r>
              <a:rPr lang="ko-KR" altLang="en-US" dirty="0"/>
              <a:t>접근 통제 정책</a:t>
            </a:r>
            <a:endParaRPr lang="en-US" altLang="ko-KR" dirty="0"/>
          </a:p>
          <a:p>
            <a:pPr lvl="1">
              <a:spcAft>
                <a:spcPts val="0"/>
              </a:spcAft>
              <a:defRPr/>
            </a:pPr>
            <a:r>
              <a:rPr lang="ko-KR" altLang="en-US" dirty="0"/>
              <a:t>수평 확장 정책</a:t>
            </a:r>
            <a:endParaRPr lang="en-US" altLang="ko-KR" dirty="0"/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6BB43F77-CF42-8B44-A781-49E1806AD3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735" y="3331958"/>
            <a:ext cx="167290" cy="17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5706A894-1F6D-854C-8CC7-F4C5C71F4A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106" y="3541884"/>
            <a:ext cx="213494" cy="75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60F02260-1B75-1A45-A432-8E500FF93F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548" y="3326369"/>
            <a:ext cx="179164" cy="18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21989445-6262-144E-8028-B2EEDE5B5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552" y="3561000"/>
            <a:ext cx="243375" cy="332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" name="그룹 9">
            <a:extLst>
              <a:ext uri="{FF2B5EF4-FFF2-40B4-BE49-F238E27FC236}">
                <a16:creationId xmlns:a16="http://schemas.microsoft.com/office/drawing/2014/main" id="{7D4BB7FB-33BE-E145-A330-5B961FD0C520}"/>
              </a:ext>
            </a:extLst>
          </p:cNvPr>
          <p:cNvGrpSpPr/>
          <p:nvPr/>
        </p:nvGrpSpPr>
        <p:grpSpPr>
          <a:xfrm>
            <a:off x="3080792" y="2181560"/>
            <a:ext cx="1800000" cy="216000"/>
            <a:chOff x="3080792" y="2181560"/>
            <a:chExt cx="1800000" cy="216000"/>
          </a:xfrm>
        </p:grpSpPr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60CF4494-14A5-074F-A4F3-70A8DCFB66B8}"/>
                </a:ext>
              </a:extLst>
            </p:cNvPr>
            <p:cNvSpPr txBox="1"/>
            <p:nvPr/>
          </p:nvSpPr>
          <p:spPr>
            <a:xfrm>
              <a:off x="3080792" y="2181560"/>
              <a:ext cx="1800000" cy="216000"/>
            </a:xfrm>
            <a:prstGeom prst="rect">
              <a:avLst/>
            </a:prstGeom>
            <a:solidFill>
              <a:srgbClr val="ADBACA">
                <a:alpha val="32549"/>
              </a:srgbClr>
            </a:solidFill>
          </p:spPr>
          <p:txBody>
            <a:bodyPr wrap="square" lIns="0" tIns="0" rIns="108000" bIns="0" rtlCol="0" anchor="ctr">
              <a:noAutofit/>
            </a:bodyPr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67426" eaLnBrk="0" latinLnBrk="0" hangingPunct="0">
                <a:buClr>
                  <a:srgbClr val="3271AA"/>
                </a:buClr>
                <a:buSzPct val="140000"/>
                <a:tabLst>
                  <a:tab pos="814888" algn="l"/>
                </a:tabLst>
                <a:defRPr sz="1400" kern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algn="r">
                <a:defRPr/>
              </a:pPr>
              <a:r>
                <a:rPr lang="ko-KR" altLang="en-US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   </a:t>
              </a:r>
              <a:r>
                <a:rPr lang="en-US" altLang="ko-KR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F/W Repo</a:t>
              </a:r>
            </a:p>
          </p:txBody>
        </p:sp>
        <p:pic>
          <p:nvPicPr>
            <p:cNvPr id="33" name="그림 179">
              <a:extLst>
                <a:ext uri="{FF2B5EF4-FFF2-40B4-BE49-F238E27FC236}">
                  <a16:creationId xmlns:a16="http://schemas.microsoft.com/office/drawing/2014/main" id="{8F3903D3-EB4C-2549-8E77-0134AF5B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4490" y="2224300"/>
              <a:ext cx="344051" cy="13052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BB27351-3758-C348-AE97-7E549923C4DA}"/>
              </a:ext>
            </a:extLst>
          </p:cNvPr>
          <p:cNvSpPr txBox="1"/>
          <p:nvPr/>
        </p:nvSpPr>
        <p:spPr>
          <a:xfrm>
            <a:off x="4721908" y="2431757"/>
            <a:ext cx="1548000" cy="69249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90000" tIns="0" rIns="0" bIns="0" anchor="t">
            <a:spAutoFit/>
          </a:bodyPr>
          <a:lstStyle>
            <a:defPPr>
              <a:defRPr lang="ko-KR"/>
            </a:defPPr>
            <a:lvl2pPr marL="101005" lvl="1" indent="-101005" defTabSz="1184990" eaLnBrk="0" fontAlgn="ctr" latinLnBrk="0" hangingPunct="0">
              <a:spcAft>
                <a:spcPts val="0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 sz="9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</a:lstStyle>
          <a:p>
            <a:pPr lvl="1">
              <a:defRPr/>
            </a:pPr>
            <a:r>
              <a:rPr lang="ko-KR" altLang="en-US" dirty="0"/>
              <a:t>장애 회피 및 복구 정책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상태 확인 방식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로그 및 계측 방식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Naming Rule</a:t>
            </a:r>
          </a:p>
          <a:p>
            <a:pPr lvl="1">
              <a:defRPr/>
            </a:pPr>
            <a:r>
              <a:rPr lang="en-US" altLang="ko-KR" dirty="0"/>
              <a:t>Backend Architecture </a:t>
            </a:r>
            <a:r>
              <a:rPr lang="ko-KR" altLang="en-US" dirty="0"/>
              <a:t>구성 </a:t>
            </a:r>
            <a:endParaRPr lang="en-US" altLang="ko-KR" dirty="0"/>
          </a:p>
        </p:txBody>
      </p:sp>
      <p:grpSp>
        <p:nvGrpSpPr>
          <p:cNvPr id="35" name="그룹 12">
            <a:extLst>
              <a:ext uri="{FF2B5EF4-FFF2-40B4-BE49-F238E27FC236}">
                <a16:creationId xmlns:a16="http://schemas.microsoft.com/office/drawing/2014/main" id="{E3285370-C55A-CE47-91D1-9C71B3E0B217}"/>
              </a:ext>
            </a:extLst>
          </p:cNvPr>
          <p:cNvGrpSpPr/>
          <p:nvPr/>
        </p:nvGrpSpPr>
        <p:grpSpPr>
          <a:xfrm>
            <a:off x="3161678" y="4702283"/>
            <a:ext cx="3060000" cy="360000"/>
            <a:chOff x="3163982" y="4748004"/>
            <a:chExt cx="2884378" cy="317929"/>
          </a:xfrm>
        </p:grpSpPr>
        <p:sp>
          <p:nvSpPr>
            <p:cNvPr id="36" name="화살표: 갈매기형 수장 28">
              <a:extLst>
                <a:ext uri="{FF2B5EF4-FFF2-40B4-BE49-F238E27FC236}">
                  <a16:creationId xmlns:a16="http://schemas.microsoft.com/office/drawing/2014/main" id="{5A101C37-BDE2-0E4D-9E7E-BC3780C904E9}"/>
                </a:ext>
              </a:extLst>
            </p:cNvPr>
            <p:cNvSpPr/>
            <p:nvPr/>
          </p:nvSpPr>
          <p:spPr>
            <a:xfrm>
              <a:off x="3163982" y="4748004"/>
              <a:ext cx="612000" cy="317929"/>
            </a:xfrm>
            <a:prstGeom prst="chevron">
              <a:avLst>
                <a:gd name="adj" fmla="val 32361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none" lIns="90000" tIns="41985" rIns="90000" bIns="41985" rtlCol="0" anchor="ctr">
              <a:noAutofit/>
            </a:bodyPr>
            <a:lstStyle/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소스</a:t>
              </a:r>
            </a:p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체크아웃</a:t>
              </a:r>
            </a:p>
          </p:txBody>
        </p:sp>
        <p:sp>
          <p:nvSpPr>
            <p:cNvPr id="37" name="화살표: 갈매기형 수장 28">
              <a:extLst>
                <a:ext uri="{FF2B5EF4-FFF2-40B4-BE49-F238E27FC236}">
                  <a16:creationId xmlns:a16="http://schemas.microsoft.com/office/drawing/2014/main" id="{C2F2E159-423B-D14F-8E94-1DDF70F01FA5}"/>
                </a:ext>
              </a:extLst>
            </p:cNvPr>
            <p:cNvSpPr/>
            <p:nvPr/>
          </p:nvSpPr>
          <p:spPr>
            <a:xfrm>
              <a:off x="3732076" y="4748004"/>
              <a:ext cx="612000" cy="317929"/>
            </a:xfrm>
            <a:prstGeom prst="chevron">
              <a:avLst>
                <a:gd name="adj" fmla="val 32361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none" lIns="90000" tIns="41985" rIns="90000" bIns="41985" rtlCol="0" anchor="ctr">
              <a:noAutofit/>
            </a:bodyPr>
            <a:lstStyle/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빌드</a:t>
              </a:r>
              <a:endParaRPr lang="ko-KR" altLang="en-US" sz="9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38" name="화살표: 갈매기형 수장 28">
              <a:extLst>
                <a:ext uri="{FF2B5EF4-FFF2-40B4-BE49-F238E27FC236}">
                  <a16:creationId xmlns:a16="http://schemas.microsoft.com/office/drawing/2014/main" id="{914F011F-6D5F-F54B-9954-30C0B1367A3C}"/>
                </a:ext>
              </a:extLst>
            </p:cNvPr>
            <p:cNvSpPr/>
            <p:nvPr/>
          </p:nvSpPr>
          <p:spPr>
            <a:xfrm>
              <a:off x="4300171" y="4748004"/>
              <a:ext cx="612000" cy="317929"/>
            </a:xfrm>
            <a:prstGeom prst="chevron">
              <a:avLst>
                <a:gd name="adj" fmla="val 32361"/>
              </a:avLst>
            </a:prstGeom>
            <a:solidFill>
              <a:schemeClr val="bg1">
                <a:lumMod val="65000"/>
              </a:schemeClr>
            </a:solidFill>
          </p:spPr>
          <p:txBody>
            <a:bodyPr wrap="none" lIns="90000" tIns="41985" rIns="90000" bIns="41985" rtlCol="0" anchor="ctr">
              <a:noAutofit/>
            </a:bodyPr>
            <a:lstStyle/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테스트</a:t>
              </a:r>
            </a:p>
          </p:txBody>
        </p:sp>
        <p:sp>
          <p:nvSpPr>
            <p:cNvPr id="39" name="화살표: 갈매기형 수장 28">
              <a:extLst>
                <a:ext uri="{FF2B5EF4-FFF2-40B4-BE49-F238E27FC236}">
                  <a16:creationId xmlns:a16="http://schemas.microsoft.com/office/drawing/2014/main" id="{58CECD8B-536E-BF41-834A-F729A8DAEC42}"/>
                </a:ext>
              </a:extLst>
            </p:cNvPr>
            <p:cNvSpPr/>
            <p:nvPr/>
          </p:nvSpPr>
          <p:spPr>
            <a:xfrm>
              <a:off x="4868266" y="4748004"/>
              <a:ext cx="612000" cy="317929"/>
            </a:xfrm>
            <a:prstGeom prst="chevron">
              <a:avLst>
                <a:gd name="adj" fmla="val 32361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none" lIns="90000" tIns="41985" rIns="90000" bIns="41985" rtlCol="0" anchor="ctr">
              <a:noAutofit/>
            </a:bodyPr>
            <a:lstStyle/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이미지</a:t>
              </a:r>
            </a:p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빌드</a:t>
              </a:r>
              <a:endParaRPr lang="ko-KR" altLang="en-US" sz="9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40" name="화살표: 갈매기형 수장 28">
              <a:extLst>
                <a:ext uri="{FF2B5EF4-FFF2-40B4-BE49-F238E27FC236}">
                  <a16:creationId xmlns:a16="http://schemas.microsoft.com/office/drawing/2014/main" id="{EF6A07D2-00AD-8C4F-8DC6-FCE7C7430B75}"/>
                </a:ext>
              </a:extLst>
            </p:cNvPr>
            <p:cNvSpPr/>
            <p:nvPr/>
          </p:nvSpPr>
          <p:spPr>
            <a:xfrm>
              <a:off x="5436360" y="4748004"/>
              <a:ext cx="612000" cy="317929"/>
            </a:xfrm>
            <a:prstGeom prst="chevron">
              <a:avLst>
                <a:gd name="adj" fmla="val 32361"/>
              </a:avLst>
            </a:prstGeom>
            <a:solidFill>
              <a:srgbClr val="002060"/>
            </a:solidFill>
          </p:spPr>
          <p:txBody>
            <a:bodyPr wrap="none" lIns="90000" tIns="41985" rIns="90000" bIns="41985" rtlCol="0" anchor="ctr">
              <a:noAutofit/>
            </a:bodyPr>
            <a:lstStyle/>
            <a:p>
              <a:pPr marL="0" lvl="1" algn="ctr" defTabSz="1042880" eaLnBrk="0" latinLnBrk="0" hangingPunct="0">
                <a:defRPr/>
              </a:pPr>
              <a:r>
                <a:rPr lang="ko-KR" altLang="en-US" sz="900" kern="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배포</a:t>
              </a:r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60237288-0C20-0149-A478-2E294ACC9524}"/>
              </a:ext>
            </a:extLst>
          </p:cNvPr>
          <p:cNvSpPr txBox="1"/>
          <p:nvPr/>
        </p:nvSpPr>
        <p:spPr>
          <a:xfrm>
            <a:off x="5125400" y="4493880"/>
            <a:ext cx="1130438" cy="230832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>
            <a:defPPr>
              <a:defRPr lang="ko-KR"/>
            </a:defPPr>
            <a:lvl1pPr algn="ctr" defTabSz="914400" latinLnBrk="0">
              <a:buClr>
                <a:srgbClr val="000000"/>
              </a:buClr>
              <a:buFont typeface="Arial"/>
              <a:buNone/>
              <a:defRPr kumimoji="1" sz="900" ker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pPr>
              <a:defRPr/>
            </a:pPr>
            <a:r>
              <a:rPr lang="en-US" altLang="ko-KR" dirty="0"/>
              <a:t>CICD Pipeline </a:t>
            </a:r>
            <a:r>
              <a:rPr lang="ko-KR" altLang="en-US" dirty="0"/>
              <a:t>주입</a:t>
            </a:r>
            <a:endParaRPr lang="en-US" altLang="ko-KR" dirty="0"/>
          </a:p>
        </p:txBody>
      </p:sp>
      <p:sp>
        <p:nvSpPr>
          <p:cNvPr id="42" name="Left Bracket 40">
            <a:extLst>
              <a:ext uri="{FF2B5EF4-FFF2-40B4-BE49-F238E27FC236}">
                <a16:creationId xmlns:a16="http://schemas.microsoft.com/office/drawing/2014/main" id="{A3A5D3D8-F33A-4347-B6F2-9FF026F276D4}"/>
              </a:ext>
            </a:extLst>
          </p:cNvPr>
          <p:cNvSpPr/>
          <p:nvPr/>
        </p:nvSpPr>
        <p:spPr>
          <a:xfrm>
            <a:off x="3108294" y="5548803"/>
            <a:ext cx="540000" cy="54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1"/>
            <a:endParaRPr lang="en-US" altLang="ko-KR">
              <a:sym typeface="Helvetica"/>
            </a:endParaRPr>
          </a:p>
        </p:txBody>
      </p:sp>
      <p:sp>
        <p:nvSpPr>
          <p:cNvPr id="43" name="Left Bracket 40">
            <a:extLst>
              <a:ext uri="{FF2B5EF4-FFF2-40B4-BE49-F238E27FC236}">
                <a16:creationId xmlns:a16="http://schemas.microsoft.com/office/drawing/2014/main" id="{7BD79B7F-6E62-0349-BBE4-5B16265FA680}"/>
              </a:ext>
            </a:extLst>
          </p:cNvPr>
          <p:cNvSpPr/>
          <p:nvPr/>
        </p:nvSpPr>
        <p:spPr>
          <a:xfrm>
            <a:off x="3759797" y="5548803"/>
            <a:ext cx="540000" cy="54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1"/>
            <a:endParaRPr lang="en-US" altLang="ko-KR">
              <a:sym typeface="Helvetica"/>
            </a:endParaRPr>
          </a:p>
        </p:txBody>
      </p:sp>
      <p:sp>
        <p:nvSpPr>
          <p:cNvPr id="44" name="Left Bracket 40">
            <a:extLst>
              <a:ext uri="{FF2B5EF4-FFF2-40B4-BE49-F238E27FC236}">
                <a16:creationId xmlns:a16="http://schemas.microsoft.com/office/drawing/2014/main" id="{08F84CB0-30E5-E84C-A37B-F228D3A9BF2A}"/>
              </a:ext>
            </a:extLst>
          </p:cNvPr>
          <p:cNvSpPr/>
          <p:nvPr/>
        </p:nvSpPr>
        <p:spPr>
          <a:xfrm>
            <a:off x="4411301" y="5548803"/>
            <a:ext cx="540000" cy="54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1"/>
            <a:endParaRPr lang="en-US" altLang="ko-KR">
              <a:sym typeface="Helvetica"/>
            </a:endParaRPr>
          </a:p>
        </p:txBody>
      </p:sp>
      <p:sp>
        <p:nvSpPr>
          <p:cNvPr id="45" name="직사각형 216">
            <a:extLst>
              <a:ext uri="{FF2B5EF4-FFF2-40B4-BE49-F238E27FC236}">
                <a16:creationId xmlns:a16="http://schemas.microsoft.com/office/drawing/2014/main" id="{35068F6A-BC05-0844-9ACC-432D67AEE948}"/>
              </a:ext>
            </a:extLst>
          </p:cNvPr>
          <p:cNvSpPr/>
          <p:nvPr/>
        </p:nvSpPr>
        <p:spPr>
          <a:xfrm>
            <a:off x="1624761" y="3264341"/>
            <a:ext cx="1080000" cy="10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0000" tIns="0" rIns="90000" bIns="0" rtlCol="0" anchor="ctr">
            <a:noAutofit/>
          </a:bodyPr>
          <a:lstStyle/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업무 중심</a:t>
            </a: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Biz Logic</a:t>
            </a: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en-US" altLang="ko-KR" sz="1000" kern="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설계</a:t>
            </a:r>
            <a:r>
              <a:rPr lang="en-US" altLang="ko-KR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/</a:t>
            </a:r>
            <a:r>
              <a:rPr lang="ko-KR" altLang="en-US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개발</a:t>
            </a:r>
          </a:p>
        </p:txBody>
      </p:sp>
      <p:cxnSp>
        <p:nvCxnSpPr>
          <p:cNvPr id="46" name="직선 화살표 연결선 217">
            <a:extLst>
              <a:ext uri="{FF2B5EF4-FFF2-40B4-BE49-F238E27FC236}">
                <a16:creationId xmlns:a16="http://schemas.microsoft.com/office/drawing/2014/main" id="{CF4E3411-FAFC-A241-9C46-AEFC3DB04A2F}"/>
              </a:ext>
            </a:extLst>
          </p:cNvPr>
          <p:cNvCxnSpPr>
            <a:cxnSpLocks/>
          </p:cNvCxnSpPr>
          <p:nvPr/>
        </p:nvCxnSpPr>
        <p:spPr>
          <a:xfrm>
            <a:off x="2701440" y="2284377"/>
            <a:ext cx="379352" cy="5183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sp>
        <p:nvSpPr>
          <p:cNvPr id="47" name="직사각형 221">
            <a:extLst>
              <a:ext uri="{FF2B5EF4-FFF2-40B4-BE49-F238E27FC236}">
                <a16:creationId xmlns:a16="http://schemas.microsoft.com/office/drawing/2014/main" id="{EC33EF00-7413-7848-8ACF-780B9416A62C}"/>
              </a:ext>
            </a:extLst>
          </p:cNvPr>
          <p:cNvSpPr/>
          <p:nvPr/>
        </p:nvSpPr>
        <p:spPr>
          <a:xfrm>
            <a:off x="1624761" y="4404771"/>
            <a:ext cx="1080000" cy="83182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lIns="90000" tIns="0" rIns="90000" bIns="0" rtlCol="0" anchor="ctr">
            <a:noAutofit/>
          </a:bodyPr>
          <a:lstStyle/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Framework 1.0</a:t>
            </a: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Template </a:t>
            </a:r>
            <a:r>
              <a:rPr lang="ko-KR" altLang="en-US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기반</a:t>
            </a:r>
            <a:br>
              <a:rPr lang="ko-KR" altLang="en-US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</a:br>
            <a:endParaRPr lang="ko-KR" altLang="en-US" sz="1000" kern="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rgbClr val="FFFF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자동 배포 구성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C5DFF353-E070-5641-9A93-7538E927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1618" y="5695772"/>
            <a:ext cx="673957" cy="59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그림 224">
            <a:extLst>
              <a:ext uri="{FF2B5EF4-FFF2-40B4-BE49-F238E27FC236}">
                <a16:creationId xmlns:a16="http://schemas.microsoft.com/office/drawing/2014/main" id="{51EA341E-9FD1-0D41-A4F2-42145F7D83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527" y="4302395"/>
            <a:ext cx="597787" cy="150431"/>
          </a:xfrm>
          <a:prstGeom prst="rect">
            <a:avLst/>
          </a:prstGeom>
        </p:spPr>
      </p:pic>
      <p:pic>
        <p:nvPicPr>
          <p:cNvPr id="50" name="그림 225">
            <a:extLst>
              <a:ext uri="{FF2B5EF4-FFF2-40B4-BE49-F238E27FC236}">
                <a16:creationId xmlns:a16="http://schemas.microsoft.com/office/drawing/2014/main" id="{1DAB9753-BCC3-E142-B1DF-96C0E003654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372" y="5276264"/>
            <a:ext cx="833671" cy="47604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A19C483-2ECD-414E-A4E3-3AC1A1B08CBC}"/>
              </a:ext>
            </a:extLst>
          </p:cNvPr>
          <p:cNvSpPr txBox="1"/>
          <p:nvPr/>
        </p:nvSpPr>
        <p:spPr>
          <a:xfrm>
            <a:off x="843020" y="4043465"/>
            <a:ext cx="3590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개발환경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F8084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배포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F8084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52" name="그림 234">
            <a:extLst>
              <a:ext uri="{FF2B5EF4-FFF2-40B4-BE49-F238E27FC236}">
                <a16:creationId xmlns:a16="http://schemas.microsoft.com/office/drawing/2014/main" id="{9DC255E3-D8B7-5648-8476-3A23A265F1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209" y="4239487"/>
            <a:ext cx="642711" cy="276247"/>
          </a:xfrm>
          <a:prstGeom prst="rect">
            <a:avLst/>
          </a:prstGeom>
        </p:spPr>
      </p:pic>
      <p:sp>
        <p:nvSpPr>
          <p:cNvPr id="53" name="직사각형 235">
            <a:extLst>
              <a:ext uri="{FF2B5EF4-FFF2-40B4-BE49-F238E27FC236}">
                <a16:creationId xmlns:a16="http://schemas.microsoft.com/office/drawing/2014/main" id="{49E4F75D-D22B-5547-B3A2-BCF98E977858}"/>
              </a:ext>
            </a:extLst>
          </p:cNvPr>
          <p:cNvSpPr/>
          <p:nvPr/>
        </p:nvSpPr>
        <p:spPr>
          <a:xfrm>
            <a:off x="8022909" y="3246049"/>
            <a:ext cx="1476000" cy="61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lIns="90000" tIns="0" rIns="90000" bIns="0" rtlCol="0" anchor="ctr">
            <a:noAutofit/>
          </a:bodyPr>
          <a:lstStyle/>
          <a:p>
            <a:pPr marL="0" lvl="1" defTabSz="1067426" eaLnBrk="0" latinLnBrk="0" hangingPunct="0"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0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배포 현황 모니터링</a:t>
            </a:r>
          </a:p>
          <a:p>
            <a:pPr marL="0" lvl="1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200" kern="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대시보드</a:t>
            </a:r>
            <a:r>
              <a:rPr lang="ko-KR" altLang="en-US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en-US" altLang="ko-KR" sz="12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Template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30479D-056C-AC43-A456-ECA6AC86268B}"/>
              </a:ext>
            </a:extLst>
          </p:cNvPr>
          <p:cNvSpPr txBox="1"/>
          <p:nvPr/>
        </p:nvSpPr>
        <p:spPr>
          <a:xfrm>
            <a:off x="6702420" y="4846440"/>
            <a:ext cx="648000" cy="1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Metrics</a:t>
            </a:r>
            <a:r>
              <a:rPr lang="ko-KR" altLang="en-US" dirty="0">
                <a:sym typeface="Arial"/>
              </a:rPr>
              <a:t> 통합</a:t>
            </a:r>
            <a:endParaRPr lang="en-US" altLang="ko-KR" dirty="0"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79F3F2-380A-D240-89F5-ED9E65BEA40C}"/>
              </a:ext>
            </a:extLst>
          </p:cNvPr>
          <p:cNvSpPr txBox="1"/>
          <p:nvPr/>
        </p:nvSpPr>
        <p:spPr>
          <a:xfrm>
            <a:off x="7578564" y="4846440"/>
            <a:ext cx="648000" cy="1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ko-KR" altLang="en-US" dirty="0">
                <a:sym typeface="Arial"/>
              </a:rPr>
              <a:t>로그 통합</a:t>
            </a:r>
            <a:endParaRPr lang="en-US" altLang="ko-KR" dirty="0"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1F7848-4B47-6F4B-A590-94B6F3E618F8}"/>
              </a:ext>
            </a:extLst>
          </p:cNvPr>
          <p:cNvSpPr txBox="1"/>
          <p:nvPr/>
        </p:nvSpPr>
        <p:spPr>
          <a:xfrm>
            <a:off x="8454708" y="4846440"/>
            <a:ext cx="648000" cy="1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E2e Tracing</a:t>
            </a:r>
          </a:p>
        </p:txBody>
      </p:sp>
      <p:pic>
        <p:nvPicPr>
          <p:cNvPr id="57" name="그림 244">
            <a:extLst>
              <a:ext uri="{FF2B5EF4-FFF2-40B4-BE49-F238E27FC236}">
                <a16:creationId xmlns:a16="http://schemas.microsoft.com/office/drawing/2014/main" id="{C751FF57-776B-3C4A-B036-18C11EF7223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0421" y="4248737"/>
            <a:ext cx="456575" cy="257747"/>
          </a:xfrm>
          <a:prstGeom prst="rect">
            <a:avLst/>
          </a:prstGeom>
        </p:spPr>
      </p:pic>
      <p:pic>
        <p:nvPicPr>
          <p:cNvPr id="58" name="그림 245">
            <a:extLst>
              <a:ext uri="{FF2B5EF4-FFF2-40B4-BE49-F238E27FC236}">
                <a16:creationId xmlns:a16="http://schemas.microsoft.com/office/drawing/2014/main" id="{DA6EF022-53DA-C14D-82B2-6788257EE0F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176" y="3291080"/>
            <a:ext cx="398483" cy="386853"/>
          </a:xfrm>
          <a:prstGeom prst="rect">
            <a:avLst/>
          </a:prstGeom>
        </p:spPr>
      </p:pic>
      <p:pic>
        <p:nvPicPr>
          <p:cNvPr id="59" name="그림 246">
            <a:extLst>
              <a:ext uri="{FF2B5EF4-FFF2-40B4-BE49-F238E27FC236}">
                <a16:creationId xmlns:a16="http://schemas.microsoft.com/office/drawing/2014/main" id="{C4278669-67E7-D847-99BA-29E73C4E0BA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715" y="3303671"/>
            <a:ext cx="821931" cy="439762"/>
          </a:xfrm>
          <a:prstGeom prst="rect">
            <a:avLst/>
          </a:prstGeom>
        </p:spPr>
      </p:pic>
      <p:pic>
        <p:nvPicPr>
          <p:cNvPr id="60" name="그림 327">
            <a:extLst>
              <a:ext uri="{FF2B5EF4-FFF2-40B4-BE49-F238E27FC236}">
                <a16:creationId xmlns:a16="http://schemas.microsoft.com/office/drawing/2014/main" id="{CA10ADCA-B03B-4846-A8F9-2D57AD9F687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971" y="3685451"/>
            <a:ext cx="648393" cy="2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375">
            <a:extLst>
              <a:ext uri="{FF2B5EF4-FFF2-40B4-BE49-F238E27FC236}">
                <a16:creationId xmlns:a16="http://schemas.microsoft.com/office/drawing/2014/main" id="{AD2308D6-A849-9741-9F41-C03A99D95CB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6704" y="5529381"/>
            <a:ext cx="842249" cy="412605"/>
          </a:xfrm>
          <a:prstGeom prst="rect">
            <a:avLst/>
          </a:prstGeom>
        </p:spPr>
      </p:pic>
      <p:pic>
        <p:nvPicPr>
          <p:cNvPr id="62" name="그림 386">
            <a:extLst>
              <a:ext uri="{FF2B5EF4-FFF2-40B4-BE49-F238E27FC236}">
                <a16:creationId xmlns:a16="http://schemas.microsoft.com/office/drawing/2014/main" id="{3CF0306E-BFAE-CA40-B5DF-EE2C52C2810F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710" y="5770900"/>
            <a:ext cx="202187" cy="3123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D94C531-EF88-9A4D-8112-8E2FD72CA5F2}"/>
              </a:ext>
            </a:extLst>
          </p:cNvPr>
          <p:cNvSpPr txBox="1"/>
          <p:nvPr/>
        </p:nvSpPr>
        <p:spPr>
          <a:xfrm>
            <a:off x="8354330" y="5965269"/>
            <a:ext cx="4251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 err="1">
                <a:sym typeface="Arial"/>
              </a:rPr>
              <a:t>kafka</a:t>
            </a:r>
            <a:endParaRPr lang="en-US" altLang="ko-KR" dirty="0">
              <a:sym typeface="Arial"/>
            </a:endParaRPr>
          </a:p>
        </p:txBody>
      </p:sp>
      <p:sp>
        <p:nvSpPr>
          <p:cNvPr id="64" name="육각형[H] 347">
            <a:extLst>
              <a:ext uri="{FF2B5EF4-FFF2-40B4-BE49-F238E27FC236}">
                <a16:creationId xmlns:a16="http://schemas.microsoft.com/office/drawing/2014/main" id="{705A5128-D8C2-D44B-AD08-4478DFFC306F}"/>
              </a:ext>
            </a:extLst>
          </p:cNvPr>
          <p:cNvSpPr/>
          <p:nvPr/>
        </p:nvSpPr>
        <p:spPr>
          <a:xfrm>
            <a:off x="7316676" y="5355994"/>
            <a:ext cx="257825" cy="213166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5" name="직선 화살표 연결선 393">
            <a:extLst>
              <a:ext uri="{FF2B5EF4-FFF2-40B4-BE49-F238E27FC236}">
                <a16:creationId xmlns:a16="http://schemas.microsoft.com/office/drawing/2014/main" id="{87F41732-5B20-E244-80EB-F09546B4CA10}"/>
              </a:ext>
            </a:extLst>
          </p:cNvPr>
          <p:cNvCxnSpPr>
            <a:cxnSpLocks/>
          </p:cNvCxnSpPr>
          <p:nvPr/>
        </p:nvCxnSpPr>
        <p:spPr>
          <a:xfrm>
            <a:off x="5601934" y="3117758"/>
            <a:ext cx="0" cy="1603644"/>
          </a:xfrm>
          <a:prstGeom prst="straightConnector1">
            <a:avLst/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sp>
        <p:nvSpPr>
          <p:cNvPr id="66" name="육각형[H] 349">
            <a:extLst>
              <a:ext uri="{FF2B5EF4-FFF2-40B4-BE49-F238E27FC236}">
                <a16:creationId xmlns:a16="http://schemas.microsoft.com/office/drawing/2014/main" id="{F9B400B1-6C97-8347-A7D6-55AC6CA1ABC5}"/>
              </a:ext>
            </a:extLst>
          </p:cNvPr>
          <p:cNvSpPr/>
          <p:nvPr/>
        </p:nvSpPr>
        <p:spPr>
          <a:xfrm>
            <a:off x="7614861" y="5355994"/>
            <a:ext cx="257825" cy="213166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7" name="육각형[H] 350">
            <a:extLst>
              <a:ext uri="{FF2B5EF4-FFF2-40B4-BE49-F238E27FC236}">
                <a16:creationId xmlns:a16="http://schemas.microsoft.com/office/drawing/2014/main" id="{D5A7B19D-0965-674C-A430-40E0EB9BB526}"/>
              </a:ext>
            </a:extLst>
          </p:cNvPr>
          <p:cNvSpPr/>
          <p:nvPr/>
        </p:nvSpPr>
        <p:spPr>
          <a:xfrm>
            <a:off x="7897144" y="5355994"/>
            <a:ext cx="257825" cy="213166"/>
          </a:xfrm>
          <a:prstGeom prst="hexagon">
            <a:avLst/>
          </a:prstGeom>
          <a:solidFill>
            <a:srgbClr val="8497B0"/>
          </a:solidFill>
          <a:ln w="127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00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561B6E-8B74-A44E-AF20-48A5484B84A8}"/>
              </a:ext>
            </a:extLst>
          </p:cNvPr>
          <p:cNvSpPr txBox="1"/>
          <p:nvPr/>
        </p:nvSpPr>
        <p:spPr>
          <a:xfrm>
            <a:off x="8161398" y="5412715"/>
            <a:ext cx="2776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8F159C-7970-D84C-8E45-952C11852FD3}"/>
              </a:ext>
            </a:extLst>
          </p:cNvPr>
          <p:cNvSpPr txBox="1"/>
          <p:nvPr/>
        </p:nvSpPr>
        <p:spPr>
          <a:xfrm>
            <a:off x="7301588" y="5592881"/>
            <a:ext cx="288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POD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85CD-B7E5-604F-8C65-37350A440E4E}"/>
              </a:ext>
            </a:extLst>
          </p:cNvPr>
          <p:cNvSpPr txBox="1"/>
          <p:nvPr/>
        </p:nvSpPr>
        <p:spPr>
          <a:xfrm>
            <a:off x="7599773" y="5592881"/>
            <a:ext cx="288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POD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2DC640-6CB7-3D45-A047-4508FD18A098}"/>
              </a:ext>
            </a:extLst>
          </p:cNvPr>
          <p:cNvSpPr txBox="1"/>
          <p:nvPr/>
        </p:nvSpPr>
        <p:spPr>
          <a:xfrm>
            <a:off x="7882056" y="5592881"/>
            <a:ext cx="288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POD</a:t>
            </a:r>
          </a:p>
        </p:txBody>
      </p:sp>
      <p:cxnSp>
        <p:nvCxnSpPr>
          <p:cNvPr id="72" name="직선 연결선[R] 356">
            <a:extLst>
              <a:ext uri="{FF2B5EF4-FFF2-40B4-BE49-F238E27FC236}">
                <a16:creationId xmlns:a16="http://schemas.microsoft.com/office/drawing/2014/main" id="{46C95054-3C4D-C545-B541-C316A42D6290}"/>
              </a:ext>
            </a:extLst>
          </p:cNvPr>
          <p:cNvCxnSpPr>
            <a:cxnSpLocks/>
          </p:cNvCxnSpPr>
          <p:nvPr/>
        </p:nvCxnSpPr>
        <p:spPr>
          <a:xfrm>
            <a:off x="6846416" y="5263272"/>
            <a:ext cx="2124000" cy="0"/>
          </a:xfrm>
          <a:prstGeom prst="line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none" w="med" len="med"/>
          </a:ln>
          <a:effectLst/>
        </p:spPr>
      </p:cxnSp>
      <p:grpSp>
        <p:nvGrpSpPr>
          <p:cNvPr id="73" name="그룹 41">
            <a:extLst>
              <a:ext uri="{FF2B5EF4-FFF2-40B4-BE49-F238E27FC236}">
                <a16:creationId xmlns:a16="http://schemas.microsoft.com/office/drawing/2014/main" id="{BAE6918D-BD3B-AF4F-AC4F-65AEAEC56043}"/>
              </a:ext>
            </a:extLst>
          </p:cNvPr>
          <p:cNvGrpSpPr/>
          <p:nvPr/>
        </p:nvGrpSpPr>
        <p:grpSpPr>
          <a:xfrm>
            <a:off x="7026420" y="4996108"/>
            <a:ext cx="1752288" cy="269156"/>
            <a:chOff x="7026420" y="4996108"/>
            <a:chExt cx="1752288" cy="192437"/>
          </a:xfrm>
        </p:grpSpPr>
        <p:cxnSp>
          <p:nvCxnSpPr>
            <p:cNvPr id="74" name="직선 화살표 연결선 402">
              <a:extLst>
                <a:ext uri="{FF2B5EF4-FFF2-40B4-BE49-F238E27FC236}">
                  <a16:creationId xmlns:a16="http://schemas.microsoft.com/office/drawing/2014/main" id="{F3BB3453-BCA5-164F-B407-9F9DB5B6A6BA}"/>
                </a:ext>
              </a:extLst>
            </p:cNvPr>
            <p:cNvCxnSpPr/>
            <p:nvPr/>
          </p:nvCxnSpPr>
          <p:spPr>
            <a:xfrm flipV="1">
              <a:off x="7026420" y="4996108"/>
              <a:ext cx="0" cy="192437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75" name="직선 화살표 연결선 403">
              <a:extLst>
                <a:ext uri="{FF2B5EF4-FFF2-40B4-BE49-F238E27FC236}">
                  <a16:creationId xmlns:a16="http://schemas.microsoft.com/office/drawing/2014/main" id="{EE7A476E-5B11-B144-AAEC-9DC59BE6A875}"/>
                </a:ext>
              </a:extLst>
            </p:cNvPr>
            <p:cNvCxnSpPr/>
            <p:nvPr/>
          </p:nvCxnSpPr>
          <p:spPr>
            <a:xfrm flipV="1">
              <a:off x="7902564" y="4996108"/>
              <a:ext cx="0" cy="192437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76" name="직선 화살표 연결선 404">
              <a:extLst>
                <a:ext uri="{FF2B5EF4-FFF2-40B4-BE49-F238E27FC236}">
                  <a16:creationId xmlns:a16="http://schemas.microsoft.com/office/drawing/2014/main" id="{CDC5EBD2-BE46-E34E-AC72-74F0C2D4D968}"/>
                </a:ext>
              </a:extLst>
            </p:cNvPr>
            <p:cNvCxnSpPr/>
            <p:nvPr/>
          </p:nvCxnSpPr>
          <p:spPr>
            <a:xfrm flipV="1">
              <a:off x="8778708" y="4996108"/>
              <a:ext cx="0" cy="192437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 w="med" len="med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D1B1DC-E9D4-3A43-9E74-D5FAEB680C59}"/>
              </a:ext>
            </a:extLst>
          </p:cNvPr>
          <p:cNvSpPr txBox="1"/>
          <p:nvPr/>
        </p:nvSpPr>
        <p:spPr>
          <a:xfrm>
            <a:off x="978166" y="4858413"/>
            <a:ext cx="4607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개발환경 배포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F8084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C81680-EA3D-5445-BC20-9F024AC61CA5}"/>
              </a:ext>
            </a:extLst>
          </p:cNvPr>
          <p:cNvSpPr txBox="1"/>
          <p:nvPr/>
        </p:nvSpPr>
        <p:spPr>
          <a:xfrm>
            <a:off x="5392239" y="3677575"/>
            <a:ext cx="5883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Load TA</a:t>
            </a:r>
            <a:r>
              <a:rPr lang="ko-KR" altLang="en-US" dirty="0">
                <a:sym typeface="Arial"/>
              </a:rPr>
              <a:t> 정책</a:t>
            </a:r>
            <a:endParaRPr lang="en-US" altLang="ko-KR" dirty="0">
              <a:sym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0516C7-5C34-F248-8A66-3B1FFF9994B4}"/>
              </a:ext>
            </a:extLst>
          </p:cNvPr>
          <p:cNvSpPr txBox="1"/>
          <p:nvPr/>
        </p:nvSpPr>
        <p:spPr>
          <a:xfrm>
            <a:off x="4672588" y="3760939"/>
            <a:ext cx="3895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algn="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Load</a:t>
            </a:r>
          </a:p>
          <a:p>
            <a:r>
              <a:rPr lang="ko-KR" altLang="en-US" dirty="0">
                <a:sym typeface="Arial"/>
              </a:rPr>
              <a:t>소스</a:t>
            </a:r>
            <a:r>
              <a:rPr lang="en-US" altLang="ko-KR" dirty="0">
                <a:sym typeface="Arial"/>
              </a:rPr>
              <a:t> </a:t>
            </a:r>
            <a:r>
              <a:rPr lang="ko-KR" altLang="en-US" dirty="0">
                <a:sym typeface="Arial"/>
              </a:rPr>
              <a:t>코드</a:t>
            </a:r>
            <a:endParaRPr lang="en-US" altLang="ko-KR" dirty="0">
              <a:sym typeface="Arial"/>
            </a:endParaRPr>
          </a:p>
        </p:txBody>
      </p:sp>
      <p:sp>
        <p:nvSpPr>
          <p:cNvPr id="80" name="타원 417">
            <a:extLst>
              <a:ext uri="{FF2B5EF4-FFF2-40B4-BE49-F238E27FC236}">
                <a16:creationId xmlns:a16="http://schemas.microsoft.com/office/drawing/2014/main" id="{11BDA27D-4FA7-1D41-9FB7-251482C32BC0}"/>
              </a:ext>
            </a:extLst>
          </p:cNvPr>
          <p:cNvSpPr/>
          <p:nvPr/>
        </p:nvSpPr>
        <p:spPr>
          <a:xfrm>
            <a:off x="7905348" y="3291334"/>
            <a:ext cx="180000" cy="180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algn="ctr" defTabSz="1090422" eaLnBrk="0" latinLnBrk="0" hangingPunct="0"/>
            <a:r>
              <a:rPr lang="en-US" altLang="ko-KR" sz="11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5</a:t>
            </a:r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1" name="직사각형 418">
            <a:extLst>
              <a:ext uri="{FF2B5EF4-FFF2-40B4-BE49-F238E27FC236}">
                <a16:creationId xmlns:a16="http://schemas.microsoft.com/office/drawing/2014/main" id="{5FB0B18A-18AD-E142-A395-13001B78BE10}"/>
              </a:ext>
            </a:extLst>
          </p:cNvPr>
          <p:cNvSpPr/>
          <p:nvPr/>
        </p:nvSpPr>
        <p:spPr bwMode="auto">
          <a:xfrm>
            <a:off x="6489449" y="2120147"/>
            <a:ext cx="2988000" cy="10440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090422" latinLnBrk="0"/>
            <a:endParaRPr lang="ko-KR" altLang="en-US" sz="1000" dirty="0">
              <a:ln>
                <a:solidFill>
                  <a:srgbClr val="008DEC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직사각형 419">
            <a:extLst>
              <a:ext uri="{FF2B5EF4-FFF2-40B4-BE49-F238E27FC236}">
                <a16:creationId xmlns:a16="http://schemas.microsoft.com/office/drawing/2014/main" id="{BCDDB559-0235-174A-97B6-6E3DF18B7A8B}"/>
              </a:ext>
            </a:extLst>
          </p:cNvPr>
          <p:cNvSpPr/>
          <p:nvPr/>
        </p:nvSpPr>
        <p:spPr>
          <a:xfrm>
            <a:off x="6489449" y="2120147"/>
            <a:ext cx="2988000" cy="252000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 eaLnBrk="0" latinLnBrk="0" hangingPunct="0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100" kern="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Cloud Native.  Framework</a:t>
            </a:r>
          </a:p>
        </p:txBody>
      </p:sp>
      <p:sp>
        <p:nvSpPr>
          <p:cNvPr id="83" name="왼쪽 화살표[L] 377">
            <a:extLst>
              <a:ext uri="{FF2B5EF4-FFF2-40B4-BE49-F238E27FC236}">
                <a16:creationId xmlns:a16="http://schemas.microsoft.com/office/drawing/2014/main" id="{50BF4A7A-5F88-BF45-929C-CB3DAD13BDE4}"/>
              </a:ext>
            </a:extLst>
          </p:cNvPr>
          <p:cNvSpPr/>
          <p:nvPr/>
        </p:nvSpPr>
        <p:spPr>
          <a:xfrm>
            <a:off x="6071276" y="2156147"/>
            <a:ext cx="432000" cy="180000"/>
          </a:xfrm>
          <a:prstGeom prst="leftArrow">
            <a:avLst/>
          </a:prstGeom>
          <a:gradFill flip="none" rotWithShape="1">
            <a:gsLst>
              <a:gs pos="50000">
                <a:srgbClr val="002060"/>
              </a:gs>
              <a:gs pos="0">
                <a:srgbClr val="1EA185">
                  <a:lumMod val="5000"/>
                  <a:lumOff val="95000"/>
                  <a:alpha val="0"/>
                </a:srgbClr>
              </a:gs>
            </a:gsLst>
            <a:lin ang="108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 eaLnBrk="0" latinLnBrk="0" hangingPunct="0"/>
            <a:endParaRPr lang="ko-KR" altLang="en-US" sz="1800" kern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A706A0-5A96-964D-A586-EF23E8C2C251}"/>
              </a:ext>
            </a:extLst>
          </p:cNvPr>
          <p:cNvSpPr txBox="1"/>
          <p:nvPr/>
        </p:nvSpPr>
        <p:spPr>
          <a:xfrm>
            <a:off x="4989136" y="2174147"/>
            <a:ext cx="1188000" cy="144000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en-US" altLang="ko-KR" sz="900" kern="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F/W</a:t>
            </a:r>
            <a:r>
              <a:rPr kumimoji="1" lang="ko-KR" altLang="en-US" sz="900" kern="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을</a:t>
            </a:r>
            <a:r>
              <a:rPr kumimoji="1" lang="en-US" altLang="ko-KR" sz="900" kern="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 </a:t>
            </a:r>
            <a:r>
              <a:rPr kumimoji="1" lang="ko-KR" altLang="en-US" sz="900" kern="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이용하여 작성</a:t>
            </a:r>
            <a:endParaRPr kumimoji="1" lang="en-US" altLang="ko-KR" sz="900" kern="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C63289-CB8C-7548-ACBC-83A6F974B313}"/>
              </a:ext>
            </a:extLst>
          </p:cNvPr>
          <p:cNvSpPr txBox="1"/>
          <p:nvPr/>
        </p:nvSpPr>
        <p:spPr>
          <a:xfrm>
            <a:off x="5538534" y="3281037"/>
            <a:ext cx="768047" cy="369332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>
            <a:defPPr>
              <a:defRPr lang="ko-KR"/>
            </a:defPPr>
            <a:lvl1pPr defTabSz="914400" latinLnBrk="0">
              <a:buClr>
                <a:srgbClr val="000000"/>
              </a:buClr>
              <a:buFont typeface="Arial"/>
              <a:buNone/>
              <a:defRPr kumimoji="1" sz="900" ker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dirty="0">
                <a:sym typeface="Arial"/>
              </a:rPr>
              <a:t>FW</a:t>
            </a:r>
            <a:r>
              <a:rPr lang="ko-KR" altLang="en-US" dirty="0">
                <a:sym typeface="Arial"/>
              </a:rPr>
              <a:t>을</a:t>
            </a:r>
            <a:r>
              <a:rPr lang="en-US" altLang="ko-KR" dirty="0">
                <a:sym typeface="Arial"/>
              </a:rPr>
              <a:t> </a:t>
            </a:r>
            <a:r>
              <a:rPr lang="ko-KR" altLang="en-US" dirty="0">
                <a:sym typeface="Arial"/>
              </a:rPr>
              <a:t>이용하여 작성</a:t>
            </a:r>
            <a:endParaRPr lang="en-US" altLang="ko-KR" dirty="0">
              <a:sym typeface="Arial"/>
            </a:endParaRPr>
          </a:p>
        </p:txBody>
      </p:sp>
      <p:sp>
        <p:nvSpPr>
          <p:cNvPr id="86" name="타원 425">
            <a:extLst>
              <a:ext uri="{FF2B5EF4-FFF2-40B4-BE49-F238E27FC236}">
                <a16:creationId xmlns:a16="http://schemas.microsoft.com/office/drawing/2014/main" id="{3FAE227B-8FE5-244B-AF1B-601B85610118}"/>
              </a:ext>
            </a:extLst>
          </p:cNvPr>
          <p:cNvSpPr/>
          <p:nvPr/>
        </p:nvSpPr>
        <p:spPr>
          <a:xfrm>
            <a:off x="6565560" y="2156147"/>
            <a:ext cx="180000" cy="180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algn="ctr" defTabSz="1090422" eaLnBrk="0" latinLnBrk="0" hangingPunct="0"/>
            <a:r>
              <a:rPr lang="en-US" altLang="ko-KR" sz="11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87" name="그림 426">
            <a:extLst>
              <a:ext uri="{FF2B5EF4-FFF2-40B4-BE49-F238E27FC236}">
                <a16:creationId xmlns:a16="http://schemas.microsoft.com/office/drawing/2014/main" id="{FEB81338-9397-D344-B417-C9525CBE9FB7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988" y="5226413"/>
            <a:ext cx="605211" cy="546816"/>
          </a:xfrm>
          <a:prstGeom prst="rect">
            <a:avLst/>
          </a:prstGeom>
        </p:spPr>
      </p:pic>
      <p:pic>
        <p:nvPicPr>
          <p:cNvPr id="88" name="그림 427">
            <a:extLst>
              <a:ext uri="{FF2B5EF4-FFF2-40B4-BE49-F238E27FC236}">
                <a16:creationId xmlns:a16="http://schemas.microsoft.com/office/drawing/2014/main" id="{308C0690-5D85-5A48-8695-1E0E9B426B5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400" y="5638191"/>
            <a:ext cx="438884" cy="39653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F8E770A-88B4-AC45-9D87-E70F86ADF4C5}"/>
              </a:ext>
            </a:extLst>
          </p:cNvPr>
          <p:cNvSpPr txBox="1"/>
          <p:nvPr/>
        </p:nvSpPr>
        <p:spPr>
          <a:xfrm>
            <a:off x="1658134" y="6067149"/>
            <a:ext cx="5854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vl="0" algn="ctr" defTabSz="914400" latinLnBrk="0">
              <a:buClr>
                <a:srgbClr val="000000"/>
              </a:buClr>
              <a:defRPr kumimoji="1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TEKTON</a:t>
            </a:r>
          </a:p>
        </p:txBody>
      </p:sp>
      <p:pic>
        <p:nvPicPr>
          <p:cNvPr id="90" name="그림 429">
            <a:extLst>
              <a:ext uri="{FF2B5EF4-FFF2-40B4-BE49-F238E27FC236}">
                <a16:creationId xmlns:a16="http://schemas.microsoft.com/office/drawing/2014/main" id="{B0A32EBD-0D9A-7944-A173-124CA0116FD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80" y="5727140"/>
            <a:ext cx="691637" cy="62490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818575F-DB83-C84F-9E9D-0D22130666C2}"/>
              </a:ext>
            </a:extLst>
          </p:cNvPr>
          <p:cNvSpPr txBox="1"/>
          <p:nvPr/>
        </p:nvSpPr>
        <p:spPr>
          <a:xfrm>
            <a:off x="6599170" y="2431757"/>
            <a:ext cx="2888868" cy="69249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90000" tIns="0" rIns="0" bIns="0" anchor="t">
            <a:spAutoFit/>
          </a:bodyPr>
          <a:lstStyle>
            <a:defPPr>
              <a:defRPr lang="ko-KR"/>
            </a:defPPr>
            <a:lvl2pPr marL="101005" lvl="1" indent="-101005" defTabSz="1184990" eaLnBrk="0" fontAlgn="ctr" latinLnBrk="0" hangingPunct="0">
              <a:spcAft>
                <a:spcPts val="0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 sz="9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</a:lstStyle>
          <a:p>
            <a:pPr lvl="1">
              <a:defRPr/>
            </a:pPr>
            <a:r>
              <a:rPr lang="en-US" altLang="ko-KR" dirty="0"/>
              <a:t>PaaS </a:t>
            </a:r>
            <a:r>
              <a:rPr lang="ko-KR" altLang="en-US" dirty="0"/>
              <a:t>기반 </a:t>
            </a:r>
            <a:r>
              <a:rPr lang="en-US" altLang="ko-KR" dirty="0"/>
              <a:t>MSA </a:t>
            </a:r>
            <a:r>
              <a:rPr lang="ko-KR" altLang="en-US" dirty="0"/>
              <a:t>개발</a:t>
            </a:r>
            <a:r>
              <a:rPr lang="en-US" altLang="ko-KR" dirty="0"/>
              <a:t>/</a:t>
            </a:r>
            <a:r>
              <a:rPr lang="ko-KR" altLang="en-US" dirty="0"/>
              <a:t>배포 가이드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마이크로서비스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Archi. </a:t>
            </a:r>
            <a:r>
              <a:rPr lang="ko-KR" altLang="en-US" dirty="0"/>
              <a:t>개발 </a:t>
            </a:r>
            <a:r>
              <a:rPr lang="en-US" altLang="ko-KR" dirty="0"/>
              <a:t>Template</a:t>
            </a:r>
          </a:p>
          <a:p>
            <a:pPr lvl="1">
              <a:defRPr/>
            </a:pPr>
            <a:r>
              <a:rPr lang="en-US" altLang="ko-KR" dirty="0"/>
              <a:t>PaaS </a:t>
            </a:r>
            <a:r>
              <a:rPr lang="ko-KR" altLang="en-US" dirty="0"/>
              <a:t>자원 및 배포 정책 </a:t>
            </a:r>
            <a:r>
              <a:rPr lang="en-US" altLang="ko-KR" dirty="0"/>
              <a:t>Template </a:t>
            </a:r>
          </a:p>
          <a:p>
            <a:pPr lvl="1">
              <a:defRPr/>
            </a:pPr>
            <a:r>
              <a:rPr lang="en-US" altLang="ko-KR" dirty="0"/>
              <a:t>CICD Pipeline</a:t>
            </a:r>
            <a:r>
              <a:rPr lang="ko-KR" altLang="en-US" dirty="0"/>
              <a:t> 생성 </a:t>
            </a:r>
            <a:r>
              <a:rPr lang="en-US" altLang="ko-KR" dirty="0"/>
              <a:t>Template</a:t>
            </a:r>
          </a:p>
          <a:p>
            <a:pPr lvl="1">
              <a:defRPr/>
            </a:pPr>
            <a:r>
              <a:rPr lang="en-US" altLang="ko-KR" dirty="0"/>
              <a:t>Backend &amp; Management </a:t>
            </a:r>
            <a:r>
              <a:rPr lang="ko-KR" altLang="en-US" dirty="0"/>
              <a:t>서비스 설정</a:t>
            </a:r>
            <a:endParaRPr lang="en-US" altLang="ko-KR" dirty="0"/>
          </a:p>
        </p:txBody>
      </p:sp>
      <p:pic>
        <p:nvPicPr>
          <p:cNvPr id="92" name="Picture 20">
            <a:extLst>
              <a:ext uri="{FF2B5EF4-FFF2-40B4-BE49-F238E27FC236}">
                <a16:creationId xmlns:a16="http://schemas.microsoft.com/office/drawing/2014/main" id="{BF280998-5C22-B349-8FC2-59AF1966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767" y="3104685"/>
            <a:ext cx="652211" cy="6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8">
            <a:extLst>
              <a:ext uri="{FF2B5EF4-FFF2-40B4-BE49-F238E27FC236}">
                <a16:creationId xmlns:a16="http://schemas.microsoft.com/office/drawing/2014/main" id="{6440C950-346E-3B44-80FA-F85A64DC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354" y="4534838"/>
            <a:ext cx="658812" cy="66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8">
            <a:extLst>
              <a:ext uri="{FF2B5EF4-FFF2-40B4-BE49-F238E27FC236}">
                <a16:creationId xmlns:a16="http://schemas.microsoft.com/office/drawing/2014/main" id="{AADEF7D7-9971-354A-91D8-E8FF2948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354" y="2295909"/>
            <a:ext cx="658812" cy="66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39F012D-0858-0745-B620-E60909E3CAAE}"/>
              </a:ext>
            </a:extLst>
          </p:cNvPr>
          <p:cNvSpPr txBox="1"/>
          <p:nvPr/>
        </p:nvSpPr>
        <p:spPr>
          <a:xfrm>
            <a:off x="501088" y="2833439"/>
            <a:ext cx="3462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en-US" altLang="ko-KR" sz="9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TA/AA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992BCC-D53C-614A-ACA5-0537745C9E48}"/>
              </a:ext>
            </a:extLst>
          </p:cNvPr>
          <p:cNvSpPr txBox="1"/>
          <p:nvPr/>
        </p:nvSpPr>
        <p:spPr>
          <a:xfrm>
            <a:off x="501088" y="3732259"/>
            <a:ext cx="3029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9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개발자</a:t>
            </a:r>
            <a:endParaRPr kumimoji="1" lang="en-US" altLang="ko-KR" sz="900" b="1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3A0F8-0F57-C14C-BB5F-2ACCACD1147E}"/>
              </a:ext>
            </a:extLst>
          </p:cNvPr>
          <p:cNvSpPr txBox="1"/>
          <p:nvPr/>
        </p:nvSpPr>
        <p:spPr>
          <a:xfrm>
            <a:off x="365634" y="5064714"/>
            <a:ext cx="5386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9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배포 담당자</a:t>
            </a:r>
            <a:endParaRPr kumimoji="1" lang="en-US" altLang="ko-KR" sz="900" b="1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98" name="꺾인 연결선[E] 261">
            <a:extLst>
              <a:ext uri="{FF2B5EF4-FFF2-40B4-BE49-F238E27FC236}">
                <a16:creationId xmlns:a16="http://schemas.microsoft.com/office/drawing/2014/main" id="{92529588-8B9F-FC45-B329-654EC64FA509}"/>
              </a:ext>
            </a:extLst>
          </p:cNvPr>
          <p:cNvCxnSpPr>
            <a:cxnSpLocks/>
          </p:cNvCxnSpPr>
          <p:nvPr/>
        </p:nvCxnSpPr>
        <p:spPr>
          <a:xfrm>
            <a:off x="895724" y="3725073"/>
            <a:ext cx="720000" cy="900000"/>
          </a:xfrm>
          <a:prstGeom prst="bentConnector3">
            <a:avLst>
              <a:gd name="adj1" fmla="val 50000"/>
            </a:avLst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cxnSp>
        <p:nvCxnSpPr>
          <p:cNvPr id="99" name="직선 화살표 연결선 448">
            <a:extLst>
              <a:ext uri="{FF2B5EF4-FFF2-40B4-BE49-F238E27FC236}">
                <a16:creationId xmlns:a16="http://schemas.microsoft.com/office/drawing/2014/main" id="{C36D26FD-C7D7-6044-9791-23A33CC77FE0}"/>
              </a:ext>
            </a:extLst>
          </p:cNvPr>
          <p:cNvCxnSpPr>
            <a:cxnSpLocks/>
          </p:cNvCxnSpPr>
          <p:nvPr/>
        </p:nvCxnSpPr>
        <p:spPr>
          <a:xfrm>
            <a:off x="895724" y="4820684"/>
            <a:ext cx="720000" cy="0"/>
          </a:xfrm>
          <a:prstGeom prst="straightConnector1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grpSp>
        <p:nvGrpSpPr>
          <p:cNvPr id="100" name="그룹 451">
            <a:extLst>
              <a:ext uri="{FF2B5EF4-FFF2-40B4-BE49-F238E27FC236}">
                <a16:creationId xmlns:a16="http://schemas.microsoft.com/office/drawing/2014/main" id="{A44AAC6F-740D-9842-B777-A4EB98CC1DB6}"/>
              </a:ext>
            </a:extLst>
          </p:cNvPr>
          <p:cNvGrpSpPr/>
          <p:nvPr/>
        </p:nvGrpSpPr>
        <p:grpSpPr>
          <a:xfrm>
            <a:off x="3080792" y="3324861"/>
            <a:ext cx="1800000" cy="216000"/>
            <a:chOff x="3080792" y="2181560"/>
            <a:chExt cx="1800000" cy="216000"/>
          </a:xfrm>
        </p:grpSpPr>
        <p:sp>
          <p:nvSpPr>
            <p:cNvPr id="101" name="TextBox 1">
              <a:extLst>
                <a:ext uri="{FF2B5EF4-FFF2-40B4-BE49-F238E27FC236}">
                  <a16:creationId xmlns:a16="http://schemas.microsoft.com/office/drawing/2014/main" id="{16AD8A22-5D60-DE4C-BCB0-4058690D2BF6}"/>
                </a:ext>
              </a:extLst>
            </p:cNvPr>
            <p:cNvSpPr txBox="1"/>
            <p:nvPr/>
          </p:nvSpPr>
          <p:spPr>
            <a:xfrm>
              <a:off x="3080792" y="2181560"/>
              <a:ext cx="1800000" cy="216000"/>
            </a:xfrm>
            <a:prstGeom prst="rect">
              <a:avLst/>
            </a:prstGeom>
            <a:solidFill>
              <a:srgbClr val="ADBACA">
                <a:alpha val="32549"/>
              </a:srgbClr>
            </a:solidFill>
          </p:spPr>
          <p:txBody>
            <a:bodyPr wrap="square" lIns="0" tIns="0" rIns="108000" bIns="0" rtlCol="0" anchor="ctr">
              <a:noAutofit/>
            </a:bodyPr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67426" eaLnBrk="0" latinLnBrk="0" hangingPunct="0">
                <a:buClr>
                  <a:srgbClr val="3271AA"/>
                </a:buClr>
                <a:buSzPct val="140000"/>
                <a:tabLst>
                  <a:tab pos="814888" algn="l"/>
                </a:tabLst>
                <a:defRPr sz="1400" kern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algn="r">
                <a:defRPr/>
              </a:pPr>
              <a:r>
                <a:rPr lang="en-US" altLang="ko-KR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Appl. </a:t>
              </a:r>
              <a:r>
                <a:rPr lang="ko-KR" altLang="en-US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en-US" altLang="ko-KR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Repo</a:t>
              </a:r>
            </a:p>
          </p:txBody>
        </p:sp>
        <p:pic>
          <p:nvPicPr>
            <p:cNvPr id="102" name="그림 453">
              <a:extLst>
                <a:ext uri="{FF2B5EF4-FFF2-40B4-BE49-F238E27FC236}">
                  <a16:creationId xmlns:a16="http://schemas.microsoft.com/office/drawing/2014/main" id="{45987F07-28AC-4444-A854-156A7323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4490" y="2224300"/>
              <a:ext cx="344051" cy="130520"/>
            </a:xfrm>
            <a:prstGeom prst="rect">
              <a:avLst/>
            </a:prstGeom>
          </p:spPr>
        </p:pic>
      </p:grpSp>
      <p:cxnSp>
        <p:nvCxnSpPr>
          <p:cNvPr id="103" name="꺾인 연결선[E] 261">
            <a:extLst>
              <a:ext uri="{FF2B5EF4-FFF2-40B4-BE49-F238E27FC236}">
                <a16:creationId xmlns:a16="http://schemas.microsoft.com/office/drawing/2014/main" id="{5F122847-FFFF-4149-A7E8-ADA5184E3A25}"/>
              </a:ext>
            </a:extLst>
          </p:cNvPr>
          <p:cNvCxnSpPr>
            <a:cxnSpLocks/>
            <a:stCxn id="101" idx="3"/>
            <a:endCxn id="36" idx="0"/>
          </p:cNvCxnSpPr>
          <p:nvPr/>
        </p:nvCxnSpPr>
        <p:spPr>
          <a:xfrm flipH="1">
            <a:off x="3428060" y="3432861"/>
            <a:ext cx="1452732" cy="1269422"/>
          </a:xfrm>
          <a:prstGeom prst="bentConnector4">
            <a:avLst>
              <a:gd name="adj1" fmla="val -15736"/>
              <a:gd name="adj2" fmla="val 72262"/>
            </a:avLst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cxnSp>
        <p:nvCxnSpPr>
          <p:cNvPr id="104" name="꺾인 연결선[E] 261">
            <a:extLst>
              <a:ext uri="{FF2B5EF4-FFF2-40B4-BE49-F238E27FC236}">
                <a16:creationId xmlns:a16="http://schemas.microsoft.com/office/drawing/2014/main" id="{4986565A-F13A-4246-8A39-80DC141F7AC0}"/>
              </a:ext>
            </a:extLst>
          </p:cNvPr>
          <p:cNvCxnSpPr>
            <a:cxnSpLocks/>
            <a:stCxn id="42" idx="0"/>
            <a:endCxn id="37" idx="2"/>
          </p:cNvCxnSpPr>
          <p:nvPr/>
        </p:nvCxnSpPr>
        <p:spPr>
          <a:xfrm rot="5400000" flipH="1" flipV="1">
            <a:off x="3461259" y="4979318"/>
            <a:ext cx="486520" cy="652450"/>
          </a:xfrm>
          <a:prstGeom prst="bentConnector3">
            <a:avLst>
              <a:gd name="adj1" fmla="val 50000"/>
            </a:avLst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cxnSp>
        <p:nvCxnSpPr>
          <p:cNvPr id="105" name="꺾인 연결선[E] 261">
            <a:extLst>
              <a:ext uri="{FF2B5EF4-FFF2-40B4-BE49-F238E27FC236}">
                <a16:creationId xmlns:a16="http://schemas.microsoft.com/office/drawing/2014/main" id="{490A3E7E-E78D-0848-9301-B07030EFE168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rot="5400000" flipH="1" flipV="1">
            <a:off x="4088352" y="5003728"/>
            <a:ext cx="486520" cy="603631"/>
          </a:xfrm>
          <a:prstGeom prst="bentConnector3">
            <a:avLst>
              <a:gd name="adj1" fmla="val 35904"/>
            </a:avLst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cxnSp>
        <p:nvCxnSpPr>
          <p:cNvPr id="106" name="꺾인 연결선[E] 261">
            <a:extLst>
              <a:ext uri="{FF2B5EF4-FFF2-40B4-BE49-F238E27FC236}">
                <a16:creationId xmlns:a16="http://schemas.microsoft.com/office/drawing/2014/main" id="{D07009AB-F839-AB4D-BBBA-CABB101E2232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 rot="5400000">
            <a:off x="4715447" y="5028137"/>
            <a:ext cx="486520" cy="554812"/>
          </a:xfrm>
          <a:prstGeom prst="bentConnector3">
            <a:avLst>
              <a:gd name="adj1" fmla="val 50000"/>
            </a:avLst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pic>
        <p:nvPicPr>
          <p:cNvPr id="107" name="그림 458">
            <a:extLst>
              <a:ext uri="{FF2B5EF4-FFF2-40B4-BE49-F238E27FC236}">
                <a16:creationId xmlns:a16="http://schemas.microsoft.com/office/drawing/2014/main" id="{B27428EB-88CC-DE45-B83A-03AA77A439E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495" y="5598407"/>
            <a:ext cx="373598" cy="157909"/>
          </a:xfrm>
          <a:prstGeom prst="rect">
            <a:avLst/>
          </a:prstGeom>
        </p:spPr>
      </p:pic>
      <p:pic>
        <p:nvPicPr>
          <p:cNvPr id="108" name="그림 459">
            <a:extLst>
              <a:ext uri="{FF2B5EF4-FFF2-40B4-BE49-F238E27FC236}">
                <a16:creationId xmlns:a16="http://schemas.microsoft.com/office/drawing/2014/main" id="{8653DF8E-B654-C341-970B-FAF06619D2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34451" y="5580449"/>
            <a:ext cx="390692" cy="157404"/>
          </a:xfrm>
          <a:prstGeom prst="rect">
            <a:avLst/>
          </a:prstGeom>
        </p:spPr>
      </p:pic>
      <p:pic>
        <p:nvPicPr>
          <p:cNvPr id="109" name="그림 460">
            <a:extLst>
              <a:ext uri="{FF2B5EF4-FFF2-40B4-BE49-F238E27FC236}">
                <a16:creationId xmlns:a16="http://schemas.microsoft.com/office/drawing/2014/main" id="{BC614E48-1655-4F40-B6EF-D759DD92B72A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07" y="5693206"/>
            <a:ext cx="378780" cy="151825"/>
          </a:xfrm>
          <a:prstGeom prst="rect">
            <a:avLst/>
          </a:prstGeom>
        </p:spPr>
      </p:pic>
      <p:pic>
        <p:nvPicPr>
          <p:cNvPr id="110" name="Picture 4">
            <a:extLst>
              <a:ext uri="{FF2B5EF4-FFF2-40B4-BE49-F238E27FC236}">
                <a16:creationId xmlns:a16="http://schemas.microsoft.com/office/drawing/2014/main" id="{70DBB8ED-6004-9C43-9037-DCBB19A5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8609" y="5594174"/>
            <a:ext cx="265384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8055F01-696D-464E-A74F-D7A25BE7BB4D}"/>
              </a:ext>
            </a:extLst>
          </p:cNvPr>
          <p:cNvSpPr txBox="1"/>
          <p:nvPr/>
        </p:nvSpPr>
        <p:spPr>
          <a:xfrm>
            <a:off x="3147937" y="5826153"/>
            <a:ext cx="4607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latinLnBrk="0">
              <a:buClr>
                <a:srgbClr val="000000"/>
              </a:buClr>
              <a:defRPr/>
            </a:pPr>
            <a:r>
              <a:rPr kumimoji="1" lang="ko-KR" altLang="en-US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라이브러리</a:t>
            </a:r>
          </a:p>
          <a:p>
            <a:pPr lvl="0" algn="ctr" defTabSz="914400" latinLnBrk="0">
              <a:buClr>
                <a:srgbClr val="000000"/>
              </a:buClr>
              <a:defRPr/>
            </a:pPr>
            <a:r>
              <a:rPr kumimoji="1"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Repo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2DB8831-4AA4-384B-98F8-E6595121D5CB}"/>
              </a:ext>
            </a:extLst>
          </p:cNvPr>
          <p:cNvSpPr txBox="1"/>
          <p:nvPr/>
        </p:nvSpPr>
        <p:spPr>
          <a:xfrm>
            <a:off x="3799440" y="5887708"/>
            <a:ext cx="46071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latinLnBrk="0">
              <a:buClr>
                <a:srgbClr val="000000"/>
              </a:buClr>
              <a:defRPr/>
            </a:pPr>
            <a:r>
              <a:rPr kumimoji="1"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Tester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AE2D3C-5A04-E240-9816-5AB9B264E9A0}"/>
              </a:ext>
            </a:extLst>
          </p:cNvPr>
          <p:cNvSpPr txBox="1"/>
          <p:nvPr/>
        </p:nvSpPr>
        <p:spPr>
          <a:xfrm>
            <a:off x="4450944" y="5826153"/>
            <a:ext cx="4607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latinLnBrk="0">
              <a:buClr>
                <a:srgbClr val="000000"/>
              </a:buClr>
              <a:defRPr/>
            </a:pPr>
            <a:r>
              <a:rPr kumimoji="1"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Image</a:t>
            </a:r>
          </a:p>
          <a:p>
            <a:pPr lvl="0" algn="ctr" defTabSz="914400" latinLnBrk="0">
              <a:buClr>
                <a:srgbClr val="000000"/>
              </a:buClr>
              <a:defRPr/>
            </a:pPr>
            <a:r>
              <a:rPr kumimoji="1"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Registry</a:t>
            </a:r>
          </a:p>
        </p:txBody>
      </p:sp>
      <p:sp>
        <p:nvSpPr>
          <p:cNvPr id="114" name="타원 465">
            <a:extLst>
              <a:ext uri="{FF2B5EF4-FFF2-40B4-BE49-F238E27FC236}">
                <a16:creationId xmlns:a16="http://schemas.microsoft.com/office/drawing/2014/main" id="{AD1F1958-2281-DA4B-AAD9-28CDDE6176DB}"/>
              </a:ext>
            </a:extLst>
          </p:cNvPr>
          <p:cNvSpPr/>
          <p:nvPr/>
        </p:nvSpPr>
        <p:spPr>
          <a:xfrm>
            <a:off x="1551600" y="2057087"/>
            <a:ext cx="180000" cy="180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algn="ctr" defTabSz="1090422" eaLnBrk="0" latinLnBrk="0" hangingPunct="0"/>
            <a:r>
              <a:rPr lang="en-US" altLang="ko-KR" sz="11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15" name="타원 466">
            <a:extLst>
              <a:ext uri="{FF2B5EF4-FFF2-40B4-BE49-F238E27FC236}">
                <a16:creationId xmlns:a16="http://schemas.microsoft.com/office/drawing/2014/main" id="{A82DE456-ED4F-F648-9F5E-E82137BA47A6}"/>
              </a:ext>
            </a:extLst>
          </p:cNvPr>
          <p:cNvSpPr/>
          <p:nvPr/>
        </p:nvSpPr>
        <p:spPr>
          <a:xfrm>
            <a:off x="1551600" y="3207707"/>
            <a:ext cx="180000" cy="180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algn="ctr" defTabSz="1090422" eaLnBrk="0" latinLnBrk="0" hangingPunct="0"/>
            <a:r>
              <a:rPr lang="en-US" altLang="ko-KR" sz="11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16" name="타원 467">
            <a:extLst>
              <a:ext uri="{FF2B5EF4-FFF2-40B4-BE49-F238E27FC236}">
                <a16:creationId xmlns:a16="http://schemas.microsoft.com/office/drawing/2014/main" id="{D4C5DD98-A174-8048-B76E-FB8B179DD80F}"/>
              </a:ext>
            </a:extLst>
          </p:cNvPr>
          <p:cNvSpPr/>
          <p:nvPr/>
        </p:nvSpPr>
        <p:spPr>
          <a:xfrm>
            <a:off x="1551600" y="4350707"/>
            <a:ext cx="180000" cy="180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lIns="0" tIns="7200" rIns="14400" bIns="0" rtlCol="0" anchor="ctr"/>
          <a:lstStyle/>
          <a:p>
            <a:pPr algn="ctr" defTabSz="1090422" eaLnBrk="0" latinLnBrk="0" hangingPunct="0"/>
            <a:r>
              <a:rPr lang="en-US" altLang="ko-KR" sz="11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86CABC-FA2E-DA42-8C86-C3FEFC89E413}"/>
              </a:ext>
            </a:extLst>
          </p:cNvPr>
          <p:cNvSpPr txBox="1"/>
          <p:nvPr/>
        </p:nvSpPr>
        <p:spPr>
          <a:xfrm>
            <a:off x="3539671" y="5162857"/>
            <a:ext cx="4488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algn="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r>
              <a:rPr lang="ko-KR" altLang="en-US" dirty="0">
                <a:sym typeface="Arial"/>
              </a:rPr>
              <a:t>라이브러리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AA63779-97CB-7249-B45E-95370A99BC3C}"/>
              </a:ext>
            </a:extLst>
          </p:cNvPr>
          <p:cNvSpPr txBox="1"/>
          <p:nvPr/>
        </p:nvSpPr>
        <p:spPr>
          <a:xfrm>
            <a:off x="4418576" y="5223817"/>
            <a:ext cx="17953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algn="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r>
              <a:rPr lang="ko-KR" altLang="en-US" dirty="0">
                <a:sym typeface="Arial"/>
              </a:rPr>
              <a:t>시험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734425-DCE9-F845-9ED3-0A7B66E936D4}"/>
              </a:ext>
            </a:extLst>
          </p:cNvPr>
          <p:cNvSpPr txBox="1"/>
          <p:nvPr/>
        </p:nvSpPr>
        <p:spPr>
          <a:xfrm>
            <a:off x="4651075" y="5155237"/>
            <a:ext cx="5642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algn="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push </a:t>
            </a:r>
            <a:r>
              <a:rPr lang="en-US" altLang="ko-KR" dirty="0" err="1">
                <a:sym typeface="Arial"/>
              </a:rPr>
              <a:t>docker</a:t>
            </a:r>
            <a:endParaRPr lang="en-US" altLang="ko-KR" dirty="0">
              <a:sym typeface="Arial"/>
            </a:endParaRPr>
          </a:p>
        </p:txBody>
      </p:sp>
      <p:cxnSp>
        <p:nvCxnSpPr>
          <p:cNvPr id="120" name="꺾인 연결선[E] 261">
            <a:extLst>
              <a:ext uri="{FF2B5EF4-FFF2-40B4-BE49-F238E27FC236}">
                <a16:creationId xmlns:a16="http://schemas.microsoft.com/office/drawing/2014/main" id="{96852265-F926-0243-AC28-A07A43C1FD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5537" y="4765543"/>
            <a:ext cx="486520" cy="1080000"/>
          </a:xfrm>
          <a:prstGeom prst="bentConnector3">
            <a:avLst>
              <a:gd name="adj1" fmla="val 37470"/>
            </a:avLst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314C905-D085-8340-8C34-7BBC40C911F6}"/>
              </a:ext>
            </a:extLst>
          </p:cNvPr>
          <p:cNvSpPr txBox="1"/>
          <p:nvPr/>
        </p:nvSpPr>
        <p:spPr>
          <a:xfrm>
            <a:off x="5253055" y="5208577"/>
            <a:ext cx="5642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algn="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F8084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defRPr>
            </a:lvl1pPr>
          </a:lstStyle>
          <a:p>
            <a:r>
              <a:rPr lang="en-US" altLang="ko-KR" dirty="0">
                <a:sym typeface="Arial"/>
              </a:rPr>
              <a:t>Load </a:t>
            </a:r>
            <a:r>
              <a:rPr lang="en-US" altLang="ko-KR" dirty="0" err="1">
                <a:sym typeface="Arial"/>
              </a:rPr>
              <a:t>docker</a:t>
            </a:r>
            <a:endParaRPr lang="en-US" altLang="ko-KR" dirty="0">
              <a:sym typeface="Arial"/>
            </a:endParaRPr>
          </a:p>
        </p:txBody>
      </p:sp>
      <p:grpSp>
        <p:nvGrpSpPr>
          <p:cNvPr id="122" name="그룹 80">
            <a:extLst>
              <a:ext uri="{FF2B5EF4-FFF2-40B4-BE49-F238E27FC236}">
                <a16:creationId xmlns:a16="http://schemas.microsoft.com/office/drawing/2014/main" id="{0DB02ECE-E84B-954B-B4BC-1614B86791AF}"/>
              </a:ext>
            </a:extLst>
          </p:cNvPr>
          <p:cNvGrpSpPr/>
          <p:nvPr/>
        </p:nvGrpSpPr>
        <p:grpSpPr>
          <a:xfrm>
            <a:off x="6792420" y="4556282"/>
            <a:ext cx="468000" cy="252000"/>
            <a:chOff x="8304246" y="2481253"/>
            <a:chExt cx="949338" cy="812536"/>
          </a:xfrm>
        </p:grpSpPr>
        <p:sp>
          <p:nvSpPr>
            <p:cNvPr id="123" name="순서도: 자기 디스크 477">
              <a:extLst>
                <a:ext uri="{FF2B5EF4-FFF2-40B4-BE49-F238E27FC236}">
                  <a16:creationId xmlns:a16="http://schemas.microsoft.com/office/drawing/2014/main" id="{C463A7E2-31BA-E64A-B220-E2F6DD7BB9A6}"/>
                </a:ext>
              </a:extLst>
            </p:cNvPr>
            <p:cNvSpPr/>
            <p:nvPr/>
          </p:nvSpPr>
          <p:spPr>
            <a:xfrm>
              <a:off x="8304246" y="2481253"/>
              <a:ext cx="949338" cy="812536"/>
            </a:xfrm>
            <a:prstGeom prst="flowChartMagneticDisk">
              <a:avLst/>
            </a:prstGeom>
            <a:gradFill>
              <a:gsLst>
                <a:gs pos="88000">
                  <a:srgbClr val="99A6BF"/>
                </a:gs>
                <a:gs pos="87000">
                  <a:srgbClr val="002060"/>
                </a:gs>
              </a:gsLst>
              <a:lin ang="10800000" scaled="1"/>
            </a:gradFill>
            <a:ln w="1905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81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4" name="타원 478">
              <a:extLst>
                <a:ext uri="{FF2B5EF4-FFF2-40B4-BE49-F238E27FC236}">
                  <a16:creationId xmlns:a16="http://schemas.microsoft.com/office/drawing/2014/main" id="{0433296A-3A9B-1B46-872C-9B99F258DF8E}"/>
                </a:ext>
              </a:extLst>
            </p:cNvPr>
            <p:cNvSpPr/>
            <p:nvPr/>
          </p:nvSpPr>
          <p:spPr>
            <a:xfrm>
              <a:off x="8323359" y="2491836"/>
              <a:ext cx="911132" cy="250602"/>
            </a:xfrm>
            <a:prstGeom prst="ellipse">
              <a:avLst/>
            </a:prstGeom>
            <a:solidFill>
              <a:srgbClr val="99A6B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035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25" name="그룹 80">
            <a:extLst>
              <a:ext uri="{FF2B5EF4-FFF2-40B4-BE49-F238E27FC236}">
                <a16:creationId xmlns:a16="http://schemas.microsoft.com/office/drawing/2014/main" id="{D044873E-6665-F842-86AB-4883C42D6FF4}"/>
              </a:ext>
            </a:extLst>
          </p:cNvPr>
          <p:cNvGrpSpPr/>
          <p:nvPr/>
        </p:nvGrpSpPr>
        <p:grpSpPr>
          <a:xfrm>
            <a:off x="7668564" y="4556282"/>
            <a:ext cx="468000" cy="252000"/>
            <a:chOff x="8304246" y="2481253"/>
            <a:chExt cx="949338" cy="812536"/>
          </a:xfrm>
        </p:grpSpPr>
        <p:sp>
          <p:nvSpPr>
            <p:cNvPr id="126" name="순서도: 자기 디스크 480">
              <a:extLst>
                <a:ext uri="{FF2B5EF4-FFF2-40B4-BE49-F238E27FC236}">
                  <a16:creationId xmlns:a16="http://schemas.microsoft.com/office/drawing/2014/main" id="{C24B497D-5C92-E448-922A-BA6A24B3D530}"/>
                </a:ext>
              </a:extLst>
            </p:cNvPr>
            <p:cNvSpPr/>
            <p:nvPr/>
          </p:nvSpPr>
          <p:spPr>
            <a:xfrm>
              <a:off x="8304246" y="2481253"/>
              <a:ext cx="949338" cy="812536"/>
            </a:xfrm>
            <a:prstGeom prst="flowChartMagneticDisk">
              <a:avLst/>
            </a:prstGeom>
            <a:gradFill>
              <a:gsLst>
                <a:gs pos="88000">
                  <a:srgbClr val="99A6BF"/>
                </a:gs>
                <a:gs pos="87000">
                  <a:srgbClr val="002060"/>
                </a:gs>
              </a:gsLst>
              <a:lin ang="10800000" scaled="1"/>
            </a:gradFill>
            <a:ln w="1905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81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타원 481">
              <a:extLst>
                <a:ext uri="{FF2B5EF4-FFF2-40B4-BE49-F238E27FC236}">
                  <a16:creationId xmlns:a16="http://schemas.microsoft.com/office/drawing/2014/main" id="{0013091B-8C51-7E4C-ADFC-0FB7BC56E21C}"/>
                </a:ext>
              </a:extLst>
            </p:cNvPr>
            <p:cNvSpPr/>
            <p:nvPr/>
          </p:nvSpPr>
          <p:spPr>
            <a:xfrm>
              <a:off x="8323359" y="2491836"/>
              <a:ext cx="911132" cy="250602"/>
            </a:xfrm>
            <a:prstGeom prst="ellipse">
              <a:avLst/>
            </a:prstGeom>
            <a:solidFill>
              <a:srgbClr val="99A6B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035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28" name="그룹 80">
            <a:extLst>
              <a:ext uri="{FF2B5EF4-FFF2-40B4-BE49-F238E27FC236}">
                <a16:creationId xmlns:a16="http://schemas.microsoft.com/office/drawing/2014/main" id="{B7F8FE31-43A7-8E4F-BC2E-742E2560602F}"/>
              </a:ext>
            </a:extLst>
          </p:cNvPr>
          <p:cNvGrpSpPr/>
          <p:nvPr/>
        </p:nvGrpSpPr>
        <p:grpSpPr>
          <a:xfrm>
            <a:off x="8544708" y="4556282"/>
            <a:ext cx="468000" cy="252000"/>
            <a:chOff x="8304246" y="2481253"/>
            <a:chExt cx="949338" cy="812536"/>
          </a:xfrm>
        </p:grpSpPr>
        <p:sp>
          <p:nvSpPr>
            <p:cNvPr id="129" name="순서도: 자기 디스크 483">
              <a:extLst>
                <a:ext uri="{FF2B5EF4-FFF2-40B4-BE49-F238E27FC236}">
                  <a16:creationId xmlns:a16="http://schemas.microsoft.com/office/drawing/2014/main" id="{5C526DEA-10BC-5047-B901-B4079A05F46B}"/>
                </a:ext>
              </a:extLst>
            </p:cNvPr>
            <p:cNvSpPr/>
            <p:nvPr/>
          </p:nvSpPr>
          <p:spPr>
            <a:xfrm>
              <a:off x="8304246" y="2481253"/>
              <a:ext cx="949338" cy="812536"/>
            </a:xfrm>
            <a:prstGeom prst="flowChartMagneticDisk">
              <a:avLst/>
            </a:prstGeom>
            <a:gradFill>
              <a:gsLst>
                <a:gs pos="88000">
                  <a:srgbClr val="99A6BF"/>
                </a:gs>
                <a:gs pos="87000">
                  <a:srgbClr val="002060"/>
                </a:gs>
              </a:gsLst>
              <a:lin ang="10800000" scaled="1"/>
            </a:gradFill>
            <a:ln w="1905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81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30" name="타원 484">
              <a:extLst>
                <a:ext uri="{FF2B5EF4-FFF2-40B4-BE49-F238E27FC236}">
                  <a16:creationId xmlns:a16="http://schemas.microsoft.com/office/drawing/2014/main" id="{039E7EC7-BC08-5348-A905-0C31C3408960}"/>
                </a:ext>
              </a:extLst>
            </p:cNvPr>
            <p:cNvSpPr/>
            <p:nvPr/>
          </p:nvSpPr>
          <p:spPr>
            <a:xfrm>
              <a:off x="8323359" y="2491836"/>
              <a:ext cx="911132" cy="250602"/>
            </a:xfrm>
            <a:prstGeom prst="ellipse">
              <a:avLst/>
            </a:prstGeom>
            <a:solidFill>
              <a:srgbClr val="99A6B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035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131" name="꺾인 연결선[E] 261">
            <a:extLst>
              <a:ext uri="{FF2B5EF4-FFF2-40B4-BE49-F238E27FC236}">
                <a16:creationId xmlns:a16="http://schemas.microsoft.com/office/drawing/2014/main" id="{B1361E6D-C9BE-614B-B7F5-950486D5C90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3144" y="3982445"/>
            <a:ext cx="311268" cy="144000"/>
          </a:xfrm>
          <a:prstGeom prst="bentConnector3">
            <a:avLst>
              <a:gd name="adj1" fmla="val 50000"/>
            </a:avLst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cxnSp>
        <p:nvCxnSpPr>
          <p:cNvPr id="132" name="꺾인 연결선[E] 261">
            <a:extLst>
              <a:ext uri="{FF2B5EF4-FFF2-40B4-BE49-F238E27FC236}">
                <a16:creationId xmlns:a16="http://schemas.microsoft.com/office/drawing/2014/main" id="{5C61E98F-D482-6D48-96E6-2D79663F489F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7412232" y="3719747"/>
            <a:ext cx="311268" cy="669396"/>
          </a:xfrm>
          <a:prstGeom prst="bentConnector3">
            <a:avLst>
              <a:gd name="adj1" fmla="val 29600"/>
            </a:avLst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cxnSp>
        <p:nvCxnSpPr>
          <p:cNvPr id="133" name="꺾인 연결선[E] 261">
            <a:extLst>
              <a:ext uri="{FF2B5EF4-FFF2-40B4-BE49-F238E27FC236}">
                <a16:creationId xmlns:a16="http://schemas.microsoft.com/office/drawing/2014/main" id="{7B65FCE1-B244-C342-A362-0A14F76DA9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98540" y="3325445"/>
            <a:ext cx="311268" cy="1458000"/>
          </a:xfrm>
          <a:prstGeom prst="bentConnector3">
            <a:avLst>
              <a:gd name="adj1" fmla="val 50000"/>
            </a:avLst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med" len="med"/>
          </a:ln>
          <a:effectLst/>
        </p:spPr>
      </p:cxnSp>
      <p:cxnSp>
        <p:nvCxnSpPr>
          <p:cNvPr id="134" name="꺾인 연결선[E] 261">
            <a:extLst>
              <a:ext uri="{FF2B5EF4-FFF2-40B4-BE49-F238E27FC236}">
                <a16:creationId xmlns:a16="http://schemas.microsoft.com/office/drawing/2014/main" id="{55451782-80CC-0B43-B677-D9846F861133}"/>
              </a:ext>
            </a:extLst>
          </p:cNvPr>
          <p:cNvCxnSpPr>
            <a:cxnSpLocks/>
            <a:stCxn id="40" idx="3"/>
            <a:endCxn id="64" idx="3"/>
          </p:cNvCxnSpPr>
          <p:nvPr/>
        </p:nvCxnSpPr>
        <p:spPr>
          <a:xfrm>
            <a:off x="6221678" y="4882283"/>
            <a:ext cx="1094998" cy="580294"/>
          </a:xfrm>
          <a:prstGeom prst="bentConnector3">
            <a:avLst>
              <a:gd name="adj1" fmla="val 31733"/>
            </a:avLst>
          </a:prstGeom>
          <a:grpFill/>
          <a:ln w="9525" cap="flat" cmpd="sng" algn="ctr">
            <a:solidFill>
              <a:srgbClr val="F8084D"/>
            </a:solidFill>
            <a:prstDash val="sysDash"/>
            <a:tailEnd type="triangle" w="med" len="med"/>
          </a:ln>
          <a:effectLst/>
        </p:spPr>
      </p:cxnSp>
      <p:sp>
        <p:nvSpPr>
          <p:cNvPr id="135" name="왼쪽 화살표[L] 377">
            <a:extLst>
              <a:ext uri="{FF2B5EF4-FFF2-40B4-BE49-F238E27FC236}">
                <a16:creationId xmlns:a16="http://schemas.microsoft.com/office/drawing/2014/main" id="{3761A030-9112-5744-BA19-4CE48BADDFE5}"/>
              </a:ext>
            </a:extLst>
          </p:cNvPr>
          <p:cNvSpPr/>
          <p:nvPr/>
        </p:nvSpPr>
        <p:spPr>
          <a:xfrm rot="18900000">
            <a:off x="6116107" y="3190379"/>
            <a:ext cx="432000" cy="180000"/>
          </a:xfrm>
          <a:prstGeom prst="leftArrow">
            <a:avLst/>
          </a:prstGeom>
          <a:gradFill flip="none" rotWithShape="1">
            <a:gsLst>
              <a:gs pos="50000">
                <a:srgbClr val="002060"/>
              </a:gs>
              <a:gs pos="0">
                <a:srgbClr val="1EA185">
                  <a:lumMod val="5000"/>
                  <a:lumOff val="95000"/>
                  <a:alpha val="0"/>
                </a:srgbClr>
              </a:gs>
            </a:gsLst>
            <a:lin ang="108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 eaLnBrk="0" latinLnBrk="0" hangingPunct="0"/>
            <a:endParaRPr lang="ko-KR" altLang="en-US" sz="1800" kern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6" name="왼쪽 화살표[L] 377">
            <a:extLst>
              <a:ext uri="{FF2B5EF4-FFF2-40B4-BE49-F238E27FC236}">
                <a16:creationId xmlns:a16="http://schemas.microsoft.com/office/drawing/2014/main" id="{79A296F3-B996-CA48-8079-7BCDEFEA81AA}"/>
              </a:ext>
            </a:extLst>
          </p:cNvPr>
          <p:cNvSpPr/>
          <p:nvPr/>
        </p:nvSpPr>
        <p:spPr>
          <a:xfrm rot="17100000">
            <a:off x="5684192" y="3724544"/>
            <a:ext cx="1364779" cy="180000"/>
          </a:xfrm>
          <a:prstGeom prst="leftArrow">
            <a:avLst/>
          </a:prstGeom>
          <a:gradFill flip="none" rotWithShape="1">
            <a:gsLst>
              <a:gs pos="50000">
                <a:srgbClr val="002060"/>
              </a:gs>
              <a:gs pos="0">
                <a:srgbClr val="1EA185">
                  <a:lumMod val="5000"/>
                  <a:lumOff val="95000"/>
                  <a:alpha val="0"/>
                </a:srgbClr>
              </a:gs>
            </a:gsLst>
            <a:lin ang="108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 eaLnBrk="0" latinLnBrk="0" hangingPunct="0"/>
            <a:endParaRPr lang="ko-KR" altLang="en-US" sz="1800" kern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7" name="왼쪽 화살표[L] 377">
            <a:extLst>
              <a:ext uri="{FF2B5EF4-FFF2-40B4-BE49-F238E27FC236}">
                <a16:creationId xmlns:a16="http://schemas.microsoft.com/office/drawing/2014/main" id="{9DEC2855-2638-384B-B62A-738398432DBA}"/>
              </a:ext>
            </a:extLst>
          </p:cNvPr>
          <p:cNvSpPr/>
          <p:nvPr/>
        </p:nvSpPr>
        <p:spPr>
          <a:xfrm rot="489847" flipH="1">
            <a:off x="6534683" y="3169960"/>
            <a:ext cx="1364779" cy="180000"/>
          </a:xfrm>
          <a:prstGeom prst="leftArrow">
            <a:avLst/>
          </a:prstGeom>
          <a:gradFill flip="none" rotWithShape="1">
            <a:gsLst>
              <a:gs pos="50000">
                <a:srgbClr val="002060"/>
              </a:gs>
              <a:gs pos="0">
                <a:srgbClr val="1EA185">
                  <a:lumMod val="5000"/>
                  <a:lumOff val="95000"/>
                  <a:alpha val="0"/>
                </a:srgbClr>
              </a:gs>
            </a:gsLst>
            <a:lin ang="108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 eaLnBrk="0" latinLnBrk="0" hangingPunct="0"/>
            <a:endParaRPr lang="ko-KR" altLang="en-US" sz="1800" kern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38" name="그룹 44">
            <a:extLst>
              <a:ext uri="{FF2B5EF4-FFF2-40B4-BE49-F238E27FC236}">
                <a16:creationId xmlns:a16="http://schemas.microsoft.com/office/drawing/2014/main" id="{89055E48-F14F-884C-ABBD-A943103F2F8F}"/>
              </a:ext>
            </a:extLst>
          </p:cNvPr>
          <p:cNvGrpSpPr/>
          <p:nvPr/>
        </p:nvGrpSpPr>
        <p:grpSpPr>
          <a:xfrm>
            <a:off x="5111738" y="5280947"/>
            <a:ext cx="1160266" cy="1136273"/>
            <a:chOff x="5111738" y="5280947"/>
            <a:chExt cx="1160266" cy="1136273"/>
          </a:xfrm>
          <a:effectLst>
            <a:outerShdw dist="38100" dir="33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9" name="그룹 42">
              <a:extLst>
                <a:ext uri="{FF2B5EF4-FFF2-40B4-BE49-F238E27FC236}">
                  <a16:creationId xmlns:a16="http://schemas.microsoft.com/office/drawing/2014/main" id="{89C3F4AC-43A1-804B-B065-C3CA3E90344F}"/>
                </a:ext>
              </a:extLst>
            </p:cNvPr>
            <p:cNvGrpSpPr/>
            <p:nvPr/>
          </p:nvGrpSpPr>
          <p:grpSpPr>
            <a:xfrm>
              <a:off x="5192004" y="5409220"/>
              <a:ext cx="1080000" cy="1008000"/>
              <a:chOff x="5159394" y="5580191"/>
              <a:chExt cx="1080000" cy="1080000"/>
            </a:xfrm>
          </p:grpSpPr>
          <p:sp>
            <p:nvSpPr>
              <p:cNvPr id="141" name="직사각형 495">
                <a:extLst>
                  <a:ext uri="{FF2B5EF4-FFF2-40B4-BE49-F238E27FC236}">
                    <a16:creationId xmlns:a16="http://schemas.microsoft.com/office/drawing/2014/main" id="{FCF89BEF-8665-4044-859A-17FF8B5FA30B}"/>
                  </a:ext>
                </a:extLst>
              </p:cNvPr>
              <p:cNvSpPr/>
              <p:nvPr/>
            </p:nvSpPr>
            <p:spPr>
              <a:xfrm>
                <a:off x="5159394" y="5580191"/>
                <a:ext cx="1080000" cy="10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defTabSz="934817">
                  <a:tabLst>
                    <a:tab pos="2574921" algn="l"/>
                  </a:tabLst>
                </a:pPr>
                <a:endParaRPr kumimoji="1" lang="ko-KR" altLang="en-US" sz="2200" spc="-224" dirty="0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1A3D20-FAD6-0F40-9BF3-F98CB90F6E41}"/>
                  </a:ext>
                </a:extLst>
              </p:cNvPr>
              <p:cNvSpPr txBox="1"/>
              <p:nvPr/>
            </p:nvSpPr>
            <p:spPr>
              <a:xfrm>
                <a:off x="5304094" y="5596880"/>
                <a:ext cx="790601" cy="18000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Container</a:t>
                </a: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43" name="직사각형 496">
                <a:extLst>
                  <a:ext uri="{FF2B5EF4-FFF2-40B4-BE49-F238E27FC236}">
                    <a16:creationId xmlns:a16="http://schemas.microsoft.com/office/drawing/2014/main" id="{3755C59D-67D4-5947-BF69-C92587B38169}"/>
                  </a:ext>
                </a:extLst>
              </p:cNvPr>
              <p:cNvSpPr/>
              <p:nvPr/>
            </p:nvSpPr>
            <p:spPr>
              <a:xfrm>
                <a:off x="5201800" y="6432185"/>
                <a:ext cx="995189" cy="18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299728" eaLnBrk="0" latinLnBrk="0" hangingPunct="0">
                  <a:defRPr/>
                </a:pPr>
                <a:r>
                  <a:rPr lang="en-US" altLang="ko-KR" sz="900" kern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Docker engine</a:t>
                </a:r>
                <a:endParaRPr lang="ko-KR" altLang="en-US" sz="900" kern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44" name="직사각형 497">
                <a:extLst>
                  <a:ext uri="{FF2B5EF4-FFF2-40B4-BE49-F238E27FC236}">
                    <a16:creationId xmlns:a16="http://schemas.microsoft.com/office/drawing/2014/main" id="{3594C069-75A2-5548-8E20-3BA7F1F7DF4E}"/>
                  </a:ext>
                </a:extLst>
              </p:cNvPr>
              <p:cNvSpPr/>
              <p:nvPr/>
            </p:nvSpPr>
            <p:spPr>
              <a:xfrm>
                <a:off x="5201800" y="6216647"/>
                <a:ext cx="995189" cy="18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299728" eaLnBrk="0" latinLnBrk="0" hangingPunct="0">
                  <a:defRPr/>
                </a:pPr>
                <a:r>
                  <a:rPr lang="en-US" altLang="ko-KR" sz="900" kern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JVM/Tomcat</a:t>
                </a:r>
                <a:endParaRPr lang="ko-KR" altLang="en-US" sz="900" kern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45" name="직사각형 498">
                <a:extLst>
                  <a:ext uri="{FF2B5EF4-FFF2-40B4-BE49-F238E27FC236}">
                    <a16:creationId xmlns:a16="http://schemas.microsoft.com/office/drawing/2014/main" id="{5A2DC8F4-E533-9542-A363-1C62266D1185}"/>
                  </a:ext>
                </a:extLst>
              </p:cNvPr>
              <p:cNvSpPr/>
              <p:nvPr/>
            </p:nvSpPr>
            <p:spPr>
              <a:xfrm>
                <a:off x="5201800" y="6001108"/>
                <a:ext cx="995189" cy="18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299728" eaLnBrk="0" latinLnBrk="0" hangingPunct="0">
                  <a:defRPr/>
                </a:pPr>
                <a:r>
                  <a:rPr lang="en-US" altLang="ko-KR" sz="900" kern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MSA Comm. Lib</a:t>
                </a:r>
              </a:p>
            </p:txBody>
          </p:sp>
          <p:sp>
            <p:nvSpPr>
              <p:cNvPr id="146" name="직사각형 499">
                <a:extLst>
                  <a:ext uri="{FF2B5EF4-FFF2-40B4-BE49-F238E27FC236}">
                    <a16:creationId xmlns:a16="http://schemas.microsoft.com/office/drawing/2014/main" id="{03F990D3-B734-D541-ADA4-1483D1A08146}"/>
                  </a:ext>
                </a:extLst>
              </p:cNvPr>
              <p:cNvSpPr/>
              <p:nvPr/>
            </p:nvSpPr>
            <p:spPr>
              <a:xfrm>
                <a:off x="5201800" y="5785569"/>
                <a:ext cx="995189" cy="18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299728" eaLnBrk="0" latinLnBrk="0" hangingPunct="0">
                  <a:defRPr/>
                </a:pPr>
                <a:r>
                  <a:rPr lang="en-US" altLang="ko-KR" sz="900" kern="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Biz Logic</a:t>
                </a:r>
                <a:endParaRPr lang="ko-KR" altLang="en-US" sz="900" kern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40" name="이등변 삼각형 43">
              <a:extLst>
                <a:ext uri="{FF2B5EF4-FFF2-40B4-BE49-F238E27FC236}">
                  <a16:creationId xmlns:a16="http://schemas.microsoft.com/office/drawing/2014/main" id="{A15BBA53-562C-A145-988F-C21AADBBF4E5}"/>
                </a:ext>
              </a:extLst>
            </p:cNvPr>
            <p:cNvSpPr/>
            <p:nvPr/>
          </p:nvSpPr>
          <p:spPr>
            <a:xfrm rot="18900000">
              <a:off x="5111738" y="5280947"/>
              <a:ext cx="108000" cy="21510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defTabSz="934817">
                <a:tabLst>
                  <a:tab pos="2574921" algn="l"/>
                </a:tabLst>
              </a:pPr>
              <a:endParaRPr kumimoji="1" lang="ko-KR" altLang="en-US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08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EFB1-151F-3340-91A6-186D6ED4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3ACFE-975A-384E-B093-7DFAF113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4" name="그룹 166">
            <a:extLst>
              <a:ext uri="{FF2B5EF4-FFF2-40B4-BE49-F238E27FC236}">
                <a16:creationId xmlns:a16="http://schemas.microsoft.com/office/drawing/2014/main" id="{66DFC0F3-1306-354D-828D-C127875C373A}"/>
              </a:ext>
            </a:extLst>
          </p:cNvPr>
          <p:cNvGrpSpPr/>
          <p:nvPr/>
        </p:nvGrpSpPr>
        <p:grpSpPr>
          <a:xfrm>
            <a:off x="344488" y="1875232"/>
            <a:ext cx="9217021" cy="4614468"/>
            <a:chOff x="344488" y="1875232"/>
            <a:chExt cx="9217021" cy="4614468"/>
          </a:xfrm>
        </p:grpSpPr>
        <p:sp>
          <p:nvSpPr>
            <p:cNvPr id="5" name="직사각형 167">
              <a:extLst>
                <a:ext uri="{FF2B5EF4-FFF2-40B4-BE49-F238E27FC236}">
                  <a16:creationId xmlns:a16="http://schemas.microsoft.com/office/drawing/2014/main" id="{216EE251-E4C7-414C-94C6-62B7146F9206}"/>
                </a:ext>
              </a:extLst>
            </p:cNvPr>
            <p:cNvSpPr/>
            <p:nvPr/>
          </p:nvSpPr>
          <p:spPr bwMode="auto">
            <a:xfrm flipH="1">
              <a:off x="344488" y="1875232"/>
              <a:ext cx="9217021" cy="461446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12" tIns="38956" rIns="77912" bIns="38956" rtlCol="0" anchor="ctr"/>
            <a:lstStyle/>
            <a:p>
              <a:pPr defTabSz="104962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cxnSp>
          <p:nvCxnSpPr>
            <p:cNvPr id="6" name="직선 연결선 168">
              <a:extLst>
                <a:ext uri="{FF2B5EF4-FFF2-40B4-BE49-F238E27FC236}">
                  <a16:creationId xmlns:a16="http://schemas.microsoft.com/office/drawing/2014/main" id="{5A6E0378-435B-AF4A-A4FE-FC2EB1272DE9}"/>
                </a:ext>
              </a:extLst>
            </p:cNvPr>
            <p:cNvCxnSpPr/>
            <p:nvPr/>
          </p:nvCxnSpPr>
          <p:spPr>
            <a:xfrm>
              <a:off x="344488" y="6489700"/>
              <a:ext cx="9216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4">
            <a:extLst>
              <a:ext uri="{FF2B5EF4-FFF2-40B4-BE49-F238E27FC236}">
                <a16:creationId xmlns:a16="http://schemas.microsoft.com/office/drawing/2014/main" id="{D515AAC0-B82B-4147-9BA5-C8843417F8E9}"/>
              </a:ext>
            </a:extLst>
          </p:cNvPr>
          <p:cNvSpPr/>
          <p:nvPr/>
        </p:nvSpPr>
        <p:spPr bwMode="auto">
          <a:xfrm>
            <a:off x="1445368" y="2133601"/>
            <a:ext cx="8029258" cy="945258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914340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56">
            <a:extLst>
              <a:ext uri="{FF2B5EF4-FFF2-40B4-BE49-F238E27FC236}">
                <a16:creationId xmlns:a16="http://schemas.microsoft.com/office/drawing/2014/main" id="{CD8D8964-66A5-1647-8867-37DE79FA5C1B}"/>
              </a:ext>
            </a:extLst>
          </p:cNvPr>
          <p:cNvSpPr/>
          <p:nvPr/>
        </p:nvSpPr>
        <p:spPr bwMode="auto">
          <a:xfrm>
            <a:off x="1445368" y="5910287"/>
            <a:ext cx="8029258" cy="50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914340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EB49-E2C3-4742-8625-2F0B65847A97}"/>
              </a:ext>
            </a:extLst>
          </p:cNvPr>
          <p:cNvSpPr txBox="1"/>
          <p:nvPr/>
        </p:nvSpPr>
        <p:spPr>
          <a:xfrm>
            <a:off x="344492" y="1629457"/>
            <a:ext cx="9217021" cy="38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18" tIns="38058" rIns="76118" bIns="38058" rtlCol="0" anchor="ctr"/>
          <a:lstStyle>
            <a:defPPr>
              <a:defRPr lang="ko-KR"/>
            </a:defPPr>
            <a:lvl2pPr marL="0" lvl="1" algn="ctr" defTabSz="1042973">
              <a:defRPr sz="1800" b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 ExtraBold" panose="020B0600000101010101" pitchFamily="50" charset="-127"/>
                <a:ea typeface="KoPub돋움체 Medium ExtraBold" panose="020B0600000101010101" pitchFamily="50" charset="-127"/>
              </a:defRPr>
            </a:lvl2pPr>
          </a:lstStyle>
          <a:p>
            <a:pPr lvl="1" eaLnBrk="0" latinLnBrk="0" hangingPunct="0"/>
            <a:r>
              <a:rPr lang="en-US" altLang="ko-KR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Framework </a:t>
            </a:r>
            <a:r>
              <a:rPr lang="ko-KR" altLang="en-US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제공 </a:t>
            </a:r>
            <a:r>
              <a:rPr lang="en-US" altLang="ko-KR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Template </a:t>
            </a:r>
            <a:r>
              <a:rPr lang="ko-KR" altLang="en-US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구조 및 당당 별 역할 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E0244-6921-0545-814D-34055A81D060}"/>
              </a:ext>
            </a:extLst>
          </p:cNvPr>
          <p:cNvSpPr txBox="1"/>
          <p:nvPr/>
        </p:nvSpPr>
        <p:spPr>
          <a:xfrm>
            <a:off x="567125" y="6255733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개발자</a:t>
            </a:r>
            <a:endParaRPr kumimoji="1" lang="en-US" altLang="ko-KR" sz="9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34BF7-B549-224C-9136-53E0B409F5B4}"/>
              </a:ext>
            </a:extLst>
          </p:cNvPr>
          <p:cNvSpPr txBox="1"/>
          <p:nvPr/>
        </p:nvSpPr>
        <p:spPr>
          <a:xfrm>
            <a:off x="545485" y="338918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en-US" altLang="ko-KR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TA/AA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68028-935F-4147-A243-0238E18297D9}"/>
              </a:ext>
            </a:extLst>
          </p:cNvPr>
          <p:cNvSpPr txBox="1"/>
          <p:nvPr/>
        </p:nvSpPr>
        <p:spPr>
          <a:xfrm>
            <a:off x="482968" y="25548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공통 표준 </a:t>
            </a:r>
            <a:endParaRPr kumimoji="1" lang="en-US" altLang="ko-KR" sz="9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  <a:p>
            <a:pPr algn="ctr"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담당자</a:t>
            </a:r>
            <a:endParaRPr kumimoji="1" lang="en-US" altLang="ko-KR" sz="9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13" name="직선 화살표 연결선 8">
            <a:extLst>
              <a:ext uri="{FF2B5EF4-FFF2-40B4-BE49-F238E27FC236}">
                <a16:creationId xmlns:a16="http://schemas.microsoft.com/office/drawing/2014/main" id="{FF92A0B2-EEC4-2C41-8E19-01C865B90057}"/>
              </a:ext>
            </a:extLst>
          </p:cNvPr>
          <p:cNvCxnSpPr>
            <a:cxnSpLocks/>
          </p:cNvCxnSpPr>
          <p:nvPr/>
        </p:nvCxnSpPr>
        <p:spPr>
          <a:xfrm>
            <a:off x="1119706" y="2280889"/>
            <a:ext cx="332857" cy="0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14" name="직선 화살표 연결선 74">
            <a:extLst>
              <a:ext uri="{FF2B5EF4-FFF2-40B4-BE49-F238E27FC236}">
                <a16:creationId xmlns:a16="http://schemas.microsoft.com/office/drawing/2014/main" id="{605F5B46-6CE3-C149-897A-CC93AEB09EF3}"/>
              </a:ext>
            </a:extLst>
          </p:cNvPr>
          <p:cNvCxnSpPr>
            <a:cxnSpLocks/>
          </p:cNvCxnSpPr>
          <p:nvPr/>
        </p:nvCxnSpPr>
        <p:spPr>
          <a:xfrm>
            <a:off x="1113032" y="6061255"/>
            <a:ext cx="332004" cy="0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DE14D8-806A-B947-8BFA-CF5645352FCF}"/>
              </a:ext>
            </a:extLst>
          </p:cNvPr>
          <p:cNvSpPr txBox="1"/>
          <p:nvPr/>
        </p:nvSpPr>
        <p:spPr>
          <a:xfrm>
            <a:off x="7505700" y="2190889"/>
            <a:ext cx="191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에서 제공하는 기본 설정으로 활용하며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필요시 프로젝트 수행 조직의 기본 정책에 대한 표준 작업 진행 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Shape 140">
            <a:extLst>
              <a:ext uri="{FF2B5EF4-FFF2-40B4-BE49-F238E27FC236}">
                <a16:creationId xmlns:a16="http://schemas.microsoft.com/office/drawing/2014/main" id="{7B06C65F-31ED-BB4A-8454-651900BDE9E2}"/>
              </a:ext>
            </a:extLst>
          </p:cNvPr>
          <p:cNvSpPr/>
          <p:nvPr/>
        </p:nvSpPr>
        <p:spPr>
          <a:xfrm>
            <a:off x="4772980" y="2192230"/>
            <a:ext cx="2638723" cy="8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400" rIns="50800" bIns="50800" anchor="t">
            <a:no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808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/base</a:t>
            </a: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deployment.yaml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service.yaml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application.yaml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…</a:t>
            </a:r>
          </a:p>
        </p:txBody>
      </p:sp>
      <p:sp>
        <p:nvSpPr>
          <p:cNvPr id="17" name="Shape 140">
            <a:extLst>
              <a:ext uri="{FF2B5EF4-FFF2-40B4-BE49-F238E27FC236}">
                <a16:creationId xmlns:a16="http://schemas.microsoft.com/office/drawing/2014/main" id="{C4446B1D-D307-9E49-8514-E3B2E395569C}"/>
              </a:ext>
            </a:extLst>
          </p:cNvPr>
          <p:cNvSpPr/>
          <p:nvPr/>
        </p:nvSpPr>
        <p:spPr>
          <a:xfrm>
            <a:off x="4772980" y="5973287"/>
            <a:ext cx="2638723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400" rIns="50800" bIns="50800" anchor="t">
            <a:no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808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/{service}/</a:t>
            </a:r>
            <a:r>
              <a:rPr kumimoji="1" lang="en-US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808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src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rgbClr val="F808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en-US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pom.xml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DA04E-0C06-A64B-81D6-9AC5A9AFD4A9}"/>
              </a:ext>
            </a:extLst>
          </p:cNvPr>
          <p:cNvSpPr txBox="1"/>
          <p:nvPr/>
        </p:nvSpPr>
        <p:spPr>
          <a:xfrm>
            <a:off x="7505700" y="5978393"/>
            <a:ext cx="1911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과 상관없이 개발 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D5383-19BB-134D-ACCC-89DBBEA5A1FC}"/>
              </a:ext>
            </a:extLst>
          </p:cNvPr>
          <p:cNvSpPr txBox="1"/>
          <p:nvPr/>
        </p:nvSpPr>
        <p:spPr>
          <a:xfrm>
            <a:off x="1568624" y="2369395"/>
            <a:ext cx="286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PaaS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사용을 위한 기본 설정 구조 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75">
            <a:extLst>
              <a:ext uri="{FF2B5EF4-FFF2-40B4-BE49-F238E27FC236}">
                <a16:creationId xmlns:a16="http://schemas.microsoft.com/office/drawing/2014/main" id="{920C96E5-3036-BE41-B15F-52C70E85FF92}"/>
              </a:ext>
            </a:extLst>
          </p:cNvPr>
          <p:cNvSpPr/>
          <p:nvPr/>
        </p:nvSpPr>
        <p:spPr>
          <a:xfrm>
            <a:off x="1568624" y="2190889"/>
            <a:ext cx="3041476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299728" eaLnBrk="0" latinLnBrk="0" hangingPunct="0"/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기본</a:t>
            </a: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PaaS 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사용 정책 사용 </a:t>
            </a:r>
            <a:endParaRPr lang="en-US" altLang="ko-KR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05F2BECA-EBE3-B147-B1DD-C5854CDA1567}"/>
              </a:ext>
            </a:extLst>
          </p:cNvPr>
          <p:cNvSpPr/>
          <p:nvPr/>
        </p:nvSpPr>
        <p:spPr bwMode="auto">
          <a:xfrm>
            <a:off x="1445368" y="3151331"/>
            <a:ext cx="8029258" cy="1852632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914340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22" name="직선 화살표 연결선 72">
            <a:extLst>
              <a:ext uri="{FF2B5EF4-FFF2-40B4-BE49-F238E27FC236}">
                <a16:creationId xmlns:a16="http://schemas.microsoft.com/office/drawing/2014/main" id="{0D24B23D-8749-0E41-A2AF-5F1F92C755D0}"/>
              </a:ext>
            </a:extLst>
          </p:cNvPr>
          <p:cNvCxnSpPr>
            <a:cxnSpLocks/>
          </p:cNvCxnSpPr>
          <p:nvPr/>
        </p:nvCxnSpPr>
        <p:spPr>
          <a:xfrm>
            <a:off x="1113032" y="3302681"/>
            <a:ext cx="332004" cy="0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4C7F8F-D9B8-E34D-A3AE-7B244C4AB5DA}"/>
              </a:ext>
            </a:extLst>
          </p:cNvPr>
          <p:cNvSpPr txBox="1"/>
          <p:nvPr/>
        </p:nvSpPr>
        <p:spPr>
          <a:xfrm>
            <a:off x="7505700" y="3237264"/>
            <a:ext cx="191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은 예시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Template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을 제공하며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TA/AA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 적용하고자 하는 정책에 대해 조정을 하거나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Xxx-</a:t>
            </a:r>
            <a:r>
              <a:rPr kumimoji="1" lang="en-US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patch.yaml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추가 작업 실행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24" name="직선 연결선[R] 4">
            <a:extLst>
              <a:ext uri="{FF2B5EF4-FFF2-40B4-BE49-F238E27FC236}">
                <a16:creationId xmlns:a16="http://schemas.microsoft.com/office/drawing/2014/main" id="{1B5F51E2-1C16-314B-A1C6-F7D9AF445853}"/>
              </a:ext>
            </a:extLst>
          </p:cNvPr>
          <p:cNvCxnSpPr>
            <a:cxnSpLocks/>
          </p:cNvCxnSpPr>
          <p:nvPr/>
        </p:nvCxnSpPr>
        <p:spPr>
          <a:xfrm>
            <a:off x="1538417" y="4125233"/>
            <a:ext cx="7843161" cy="0"/>
          </a:xfrm>
          <a:prstGeom prst="line">
            <a:avLst/>
          </a:prstGeom>
          <a:grpFill/>
          <a:ln w="9525" cap="flat" cmpd="sng" algn="ctr">
            <a:solidFill>
              <a:srgbClr val="445469">
                <a:lumMod val="50000"/>
                <a:lumOff val="50000"/>
              </a:srgbClr>
            </a:solidFill>
            <a:prstDash val="sysDash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0A6B411-6BE3-5540-9FF4-D9D2FF455409}"/>
              </a:ext>
            </a:extLst>
          </p:cNvPr>
          <p:cNvSpPr txBox="1"/>
          <p:nvPr/>
        </p:nvSpPr>
        <p:spPr>
          <a:xfrm>
            <a:off x="7505700" y="4210858"/>
            <a:ext cx="191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은 예시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Template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을 제공하며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TA/AA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 적용하고자 하는 정책에 대해 조정을 하거나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Xxx-</a:t>
            </a:r>
            <a:r>
              <a:rPr kumimoji="1" lang="en-US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patch.yaml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추가 작업 실행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Shape 140">
            <a:extLst>
              <a:ext uri="{FF2B5EF4-FFF2-40B4-BE49-F238E27FC236}">
                <a16:creationId xmlns:a16="http://schemas.microsoft.com/office/drawing/2014/main" id="{8DBCDED9-06C5-BF49-AA24-FCB092CBB2D5}"/>
              </a:ext>
            </a:extLst>
          </p:cNvPr>
          <p:cNvSpPr/>
          <p:nvPr/>
        </p:nvSpPr>
        <p:spPr>
          <a:xfrm>
            <a:off x="4772980" y="3208619"/>
            <a:ext cx="2638723" cy="85932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400" rIns="50800" bIns="50800" anchor="t">
            <a:noAutofit/>
          </a:bodyPr>
          <a:lstStyle/>
          <a:p>
            <a:pPr lvl="0"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808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/overlay/dev/common</a:t>
            </a:r>
          </a:p>
          <a:p>
            <a:pPr lvl="0"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application-common.yaml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{k8s-resource}-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patch.yaml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{k8s-resource}.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…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Shape 140">
            <a:extLst>
              <a:ext uri="{FF2B5EF4-FFF2-40B4-BE49-F238E27FC236}">
                <a16:creationId xmlns:a16="http://schemas.microsoft.com/office/drawing/2014/main" id="{C1B3ED3D-F864-7442-8895-024562ED1C54}"/>
              </a:ext>
            </a:extLst>
          </p:cNvPr>
          <p:cNvSpPr/>
          <p:nvPr/>
        </p:nvSpPr>
        <p:spPr>
          <a:xfrm>
            <a:off x="4772980" y="4182522"/>
            <a:ext cx="2638723" cy="7579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400" rIns="50800" bIns="50800" anchor="t">
            <a:no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808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/overlay/dev/{service}</a:t>
            </a: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application-custom.yaml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{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microservice-resource</a:t>
            </a: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}.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yaml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….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080504-26FD-DD40-BFA8-53BC34B3239E}"/>
              </a:ext>
            </a:extLst>
          </p:cNvPr>
          <p:cNvSpPr txBox="1"/>
          <p:nvPr/>
        </p:nvSpPr>
        <p:spPr>
          <a:xfrm>
            <a:off x="1568624" y="3388619"/>
            <a:ext cx="286621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B/E &amp; Mgmt.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서비스 연결 설정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서비스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공통 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Property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설정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Log, Metrics, Tracing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설정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K8s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리소스 보안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권한 설정 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공통 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Config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파일 주입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75">
            <a:extLst>
              <a:ext uri="{FF2B5EF4-FFF2-40B4-BE49-F238E27FC236}">
                <a16:creationId xmlns:a16="http://schemas.microsoft.com/office/drawing/2014/main" id="{05627CEC-96D8-7340-BA70-367C1F77F15E}"/>
              </a:ext>
            </a:extLst>
          </p:cNvPr>
          <p:cNvSpPr/>
          <p:nvPr/>
        </p:nvSpPr>
        <p:spPr>
          <a:xfrm>
            <a:off x="1568624" y="3208619"/>
            <a:ext cx="3041476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299728" eaLnBrk="0" latinLnBrk="0" hangingPunct="0"/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공통 적용 아키텍처 구조</a:t>
            </a:r>
            <a:endParaRPr lang="en-US" altLang="ko-KR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BE7210-7FD0-9349-8550-0372305DB9EE}"/>
              </a:ext>
            </a:extLst>
          </p:cNvPr>
          <p:cNvSpPr txBox="1"/>
          <p:nvPr/>
        </p:nvSpPr>
        <p:spPr>
          <a:xfrm>
            <a:off x="1568624" y="4367382"/>
            <a:ext cx="28662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개별 서비스 별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Property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설정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서비스 별 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MSA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패턴 설정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서비스 별 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Config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파일 주입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컨테이너 이미지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라벨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name </a:t>
            </a:r>
          </a:p>
        </p:txBody>
      </p:sp>
      <p:sp>
        <p:nvSpPr>
          <p:cNvPr id="31" name="직사각형 75">
            <a:extLst>
              <a:ext uri="{FF2B5EF4-FFF2-40B4-BE49-F238E27FC236}">
                <a16:creationId xmlns:a16="http://schemas.microsoft.com/office/drawing/2014/main" id="{EDF5DFA1-7E12-2A48-AF19-617AE5A4E0E1}"/>
              </a:ext>
            </a:extLst>
          </p:cNvPr>
          <p:cNvSpPr/>
          <p:nvPr/>
        </p:nvSpPr>
        <p:spPr>
          <a:xfrm>
            <a:off x="1568624" y="4182522"/>
            <a:ext cx="3041476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299728" eaLnBrk="0" latinLnBrk="0" hangingPunct="0"/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서비스 별  아키텍처 구조</a:t>
            </a:r>
            <a:endParaRPr lang="en-US" altLang="ko-KR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2" name="직사각형 75">
            <a:extLst>
              <a:ext uri="{FF2B5EF4-FFF2-40B4-BE49-F238E27FC236}">
                <a16:creationId xmlns:a16="http://schemas.microsoft.com/office/drawing/2014/main" id="{FC1B6FEE-6318-D24B-8CAB-5A43ECEB5FC0}"/>
              </a:ext>
            </a:extLst>
          </p:cNvPr>
          <p:cNvSpPr/>
          <p:nvPr/>
        </p:nvSpPr>
        <p:spPr>
          <a:xfrm>
            <a:off x="1568624" y="5973736"/>
            <a:ext cx="3041476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299728" eaLnBrk="0" latinLnBrk="0" hangingPunct="0"/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Application 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개발</a:t>
            </a:r>
            <a:endParaRPr lang="en-US" altLang="ko-KR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1C18EA-65F3-5F4A-91E7-B7DE1D452250}"/>
              </a:ext>
            </a:extLst>
          </p:cNvPr>
          <p:cNvSpPr txBox="1"/>
          <p:nvPr/>
        </p:nvSpPr>
        <p:spPr>
          <a:xfrm>
            <a:off x="1568624" y="6151454"/>
            <a:ext cx="286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개발 및 검증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A93444D9-A4CC-0545-A4AD-04EE3E9E7D60}"/>
              </a:ext>
            </a:extLst>
          </p:cNvPr>
          <p:cNvSpPr txBox="1">
            <a:spLocks/>
          </p:cNvSpPr>
          <p:nvPr/>
        </p:nvSpPr>
        <p:spPr>
          <a:xfrm>
            <a:off x="344487" y="938673"/>
            <a:ext cx="9313863" cy="464243"/>
          </a:xfrm>
          <a:prstGeom prst="rect">
            <a:avLst/>
          </a:prstGeom>
        </p:spPr>
        <p:txBody>
          <a:bodyPr lIns="0" tIns="45717" rIns="91435" bIns="45717"/>
          <a:lstStyle>
            <a:lvl1pPr marL="0" indent="0" algn="ctr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None/>
              <a:defRPr sz="1600" kern="1200">
                <a:solidFill>
                  <a:schemeClr val="tx2"/>
                </a:solidFill>
                <a:latin typeface="KoPub돋움체 Medium" panose="020B0600000101010101" pitchFamily="50" charset="-127"/>
                <a:ea typeface="KoPub돋움체 Medium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latinLnBrk="0" hangingPunct="0">
              <a:defRPr/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MSA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개발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의 패키지 형상 구조는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1)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기본설정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2)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공통 아키텍처 설정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3)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개별 서비스 아키텍처 설정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4)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서비스 개발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5)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개별 서비스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CICD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파이프라인으로 구성</a:t>
            </a: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D8144021-B3F8-DB45-BDB1-B819058C9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250" y="3064735"/>
            <a:ext cx="439384" cy="4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64E15409-175E-4B4C-ABF9-E5253FD6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250" y="5874497"/>
            <a:ext cx="439384" cy="4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>
            <a:extLst>
              <a:ext uri="{FF2B5EF4-FFF2-40B4-BE49-F238E27FC236}">
                <a16:creationId xmlns:a16="http://schemas.microsoft.com/office/drawing/2014/main" id="{4D61B538-6442-DA4F-89AE-F823804C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65" y="2184205"/>
            <a:ext cx="360354" cy="3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CC5CC5-EA71-8B4E-97E0-0A365CABFADB}"/>
              </a:ext>
            </a:extLst>
          </p:cNvPr>
          <p:cNvSpPr txBox="1"/>
          <p:nvPr/>
        </p:nvSpPr>
        <p:spPr>
          <a:xfrm>
            <a:off x="449305" y="5322787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배포 담당자</a:t>
            </a:r>
            <a:endParaRPr kumimoji="1" lang="en-US" altLang="ko-KR" sz="9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9" name="직사각형 49">
            <a:extLst>
              <a:ext uri="{FF2B5EF4-FFF2-40B4-BE49-F238E27FC236}">
                <a16:creationId xmlns:a16="http://schemas.microsoft.com/office/drawing/2014/main" id="{2B916903-4237-EC45-9D0A-0C024676FA36}"/>
              </a:ext>
            </a:extLst>
          </p:cNvPr>
          <p:cNvSpPr/>
          <p:nvPr/>
        </p:nvSpPr>
        <p:spPr bwMode="auto">
          <a:xfrm>
            <a:off x="1445368" y="5076435"/>
            <a:ext cx="8029258" cy="761380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914340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40" name="직선 화살표 연결선 73">
            <a:extLst>
              <a:ext uri="{FF2B5EF4-FFF2-40B4-BE49-F238E27FC236}">
                <a16:creationId xmlns:a16="http://schemas.microsoft.com/office/drawing/2014/main" id="{5A54E851-B1AA-024D-86CF-FAE10380B128}"/>
              </a:ext>
            </a:extLst>
          </p:cNvPr>
          <p:cNvCxnSpPr>
            <a:cxnSpLocks/>
          </p:cNvCxnSpPr>
          <p:nvPr/>
        </p:nvCxnSpPr>
        <p:spPr>
          <a:xfrm>
            <a:off x="1113032" y="5229883"/>
            <a:ext cx="332004" cy="0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41" name="Shape 140">
            <a:extLst>
              <a:ext uri="{FF2B5EF4-FFF2-40B4-BE49-F238E27FC236}">
                <a16:creationId xmlns:a16="http://schemas.microsoft.com/office/drawing/2014/main" id="{01407676-AFDB-0A41-9214-AAA0AE72131E}"/>
              </a:ext>
            </a:extLst>
          </p:cNvPr>
          <p:cNvSpPr/>
          <p:nvPr/>
        </p:nvSpPr>
        <p:spPr>
          <a:xfrm>
            <a:off x="4772980" y="5139883"/>
            <a:ext cx="2638723" cy="6344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400" rIns="50800" bIns="50800" anchor="t">
            <a:no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rgbClr val="F808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/Jenkins-pipeline/dev/{service}</a:t>
            </a: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Jenkins-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cicd</a:t>
            </a:r>
            <a:endParaRPr kumimoji="1" lang="pl-PL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Jenkins-</a:t>
            </a:r>
            <a:r>
              <a:rPr kumimoji="1" lang="pl-PL" altLang="ko-KR" sz="9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bluegreen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pl-PL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├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F5CC88-5D75-584F-8705-5D6090D3220F}"/>
              </a:ext>
            </a:extLst>
          </p:cNvPr>
          <p:cNvSpPr txBox="1"/>
          <p:nvPr/>
        </p:nvSpPr>
        <p:spPr>
          <a:xfrm>
            <a:off x="7505700" y="5139884"/>
            <a:ext cx="191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2973" eaLnBrk="0" fontAlgn="ctr" latinLnBrk="0" hangingPunct="0">
              <a:buSzPct val="80000"/>
              <a:tabLst>
                <a:tab pos="944655" algn="l"/>
              </a:tabLst>
              <a:defRPr/>
            </a:pP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은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CICD, CI, CD, B/G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등의 기본 파이프라인을 제공하며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Repository, 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서비스 조정 후 </a:t>
            </a:r>
            <a:r>
              <a:rPr kumimoji="1" lang="en-US" altLang="ko-KR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Jenkins </a:t>
            </a:r>
            <a:r>
              <a:rPr kumimoji="1" lang="ko-KR" altLang="en-US" sz="9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등록 실행</a:t>
            </a:r>
            <a:endParaRPr kumimoji="1" lang="en-US" altLang="ko-KR" sz="9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32A98A-A6D1-0A40-A54B-5B8452FD2506}"/>
              </a:ext>
            </a:extLst>
          </p:cNvPr>
          <p:cNvSpPr txBox="1"/>
          <p:nvPr/>
        </p:nvSpPr>
        <p:spPr>
          <a:xfrm>
            <a:off x="1568624" y="5319883"/>
            <a:ext cx="2866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개별 서비스 별 </a:t>
            </a: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CICD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파이프라인 구성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88900" indent="-88900" defTabSz="1042973" eaLnBrk="0" fontAlgn="ctr" latinLnBrk="0" hangingPunct="0"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kumimoji="1" lang="en-US" altLang="ko-KR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Blue / Green </a:t>
            </a:r>
            <a:r>
              <a:rPr kumimoji="1" lang="ko-KR" altLang="en-US" sz="85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배포 파이프라인 구성</a:t>
            </a:r>
            <a:endParaRPr kumimoji="1" lang="en-US" altLang="ko-KR" sz="85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직사각형 75">
            <a:extLst>
              <a:ext uri="{FF2B5EF4-FFF2-40B4-BE49-F238E27FC236}">
                <a16:creationId xmlns:a16="http://schemas.microsoft.com/office/drawing/2014/main" id="{FEA06F4A-8E1B-2C49-B3EE-BA00F5B60F33}"/>
              </a:ext>
            </a:extLst>
          </p:cNvPr>
          <p:cNvSpPr/>
          <p:nvPr/>
        </p:nvSpPr>
        <p:spPr>
          <a:xfrm>
            <a:off x="1568624" y="5139883"/>
            <a:ext cx="3041476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299728" eaLnBrk="0" latinLnBrk="0" hangingPunct="0"/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서비스 별  </a:t>
            </a: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CICD 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파이프라인</a:t>
            </a:r>
            <a:endParaRPr lang="en-US" altLang="ko-KR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45" name="Picture 18">
            <a:extLst>
              <a:ext uri="{FF2B5EF4-FFF2-40B4-BE49-F238E27FC236}">
                <a16:creationId xmlns:a16="http://schemas.microsoft.com/office/drawing/2014/main" id="{3B4EAF53-041A-E744-A513-DF9B472D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250" y="4982914"/>
            <a:ext cx="439384" cy="4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75">
            <a:extLst>
              <a:ext uri="{FF2B5EF4-FFF2-40B4-BE49-F238E27FC236}">
                <a16:creationId xmlns:a16="http://schemas.microsoft.com/office/drawing/2014/main" id="{23B489FC-29E8-3C4B-963E-01D49EBC0456}"/>
              </a:ext>
            </a:extLst>
          </p:cNvPr>
          <p:cNvSpPr/>
          <p:nvPr/>
        </p:nvSpPr>
        <p:spPr>
          <a:xfrm>
            <a:off x="415925" y="2133600"/>
            <a:ext cx="9065976" cy="3703401"/>
          </a:xfrm>
          <a:prstGeom prst="rect">
            <a:avLst/>
          </a:prstGeom>
          <a:noFill/>
          <a:ln w="22225">
            <a:solidFill>
              <a:srgbClr val="F8084D"/>
            </a:solidFill>
            <a:miter lim="800000"/>
            <a:headEnd/>
            <a:tailEnd/>
          </a:ln>
          <a:effectLst>
            <a:outerShdw dist="127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0" eaLnBrk="0" latinLnBrk="0" hangingPunct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20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7556-9F53-9641-A6DE-DCC0FE01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Modernization Framework </a:t>
            </a:r>
            <a:r>
              <a:rPr lang="ko-KR" altLang="en-US" dirty="0"/>
              <a:t>소개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91AD8-A027-6B43-AC89-1CEA47AB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B516E-24BA-B948-84DC-6988ABE9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1628775"/>
            <a:ext cx="1751743" cy="48609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A7E1E-F289-DA45-88BD-1BCD541A597B}"/>
              </a:ext>
            </a:extLst>
          </p:cNvPr>
          <p:cNvSpPr/>
          <p:nvPr/>
        </p:nvSpPr>
        <p:spPr>
          <a:xfrm>
            <a:off x="485775" y="1943100"/>
            <a:ext cx="1610455" cy="692659"/>
          </a:xfrm>
          <a:prstGeom prst="rect">
            <a:avLst/>
          </a:prstGeom>
          <a:noFill/>
          <a:ln w="22225">
            <a:solidFill>
              <a:srgbClr val="F8084D"/>
            </a:solidFill>
            <a:miter lim="800000"/>
            <a:headEnd/>
            <a:tailEnd/>
          </a:ln>
          <a:effectLst>
            <a:outerShdw dist="127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0" eaLnBrk="0" latinLnBrk="0" hangingPunct="0"/>
            <a:endParaRPr lang="x-none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C9FE5-2C2F-E044-B157-6C9DDDCDC411}"/>
              </a:ext>
            </a:extLst>
          </p:cNvPr>
          <p:cNvSpPr/>
          <p:nvPr/>
        </p:nvSpPr>
        <p:spPr>
          <a:xfrm>
            <a:off x="485775" y="2809875"/>
            <a:ext cx="1610455" cy="409576"/>
          </a:xfrm>
          <a:prstGeom prst="rect">
            <a:avLst/>
          </a:prstGeom>
          <a:noFill/>
          <a:ln w="22225">
            <a:solidFill>
              <a:srgbClr val="F8084D"/>
            </a:solidFill>
            <a:miter lim="800000"/>
            <a:headEnd/>
            <a:tailEnd/>
          </a:ln>
          <a:effectLst>
            <a:outerShdw dist="127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0" eaLnBrk="0" latinLnBrk="0" hangingPunct="0"/>
            <a:endParaRPr lang="x-none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30D7-3605-274B-8F49-FEA8BF97A73A}"/>
              </a:ext>
            </a:extLst>
          </p:cNvPr>
          <p:cNvSpPr/>
          <p:nvPr/>
        </p:nvSpPr>
        <p:spPr>
          <a:xfrm>
            <a:off x="485775" y="3495675"/>
            <a:ext cx="1610455" cy="1990725"/>
          </a:xfrm>
          <a:prstGeom prst="rect">
            <a:avLst/>
          </a:prstGeom>
          <a:noFill/>
          <a:ln w="22225">
            <a:solidFill>
              <a:srgbClr val="F8084D"/>
            </a:solidFill>
            <a:miter lim="800000"/>
            <a:headEnd/>
            <a:tailEnd/>
          </a:ln>
          <a:effectLst>
            <a:outerShdw dist="127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0" eaLnBrk="0" latinLnBrk="0" hangingPunct="0"/>
            <a:endParaRPr lang="x-none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B7626-DDAA-6548-96CB-0A19D24CCBFF}"/>
              </a:ext>
            </a:extLst>
          </p:cNvPr>
          <p:cNvSpPr/>
          <p:nvPr/>
        </p:nvSpPr>
        <p:spPr>
          <a:xfrm>
            <a:off x="485775" y="5915025"/>
            <a:ext cx="1610455" cy="574676"/>
          </a:xfrm>
          <a:prstGeom prst="rect">
            <a:avLst/>
          </a:prstGeom>
          <a:noFill/>
          <a:ln w="22225">
            <a:solidFill>
              <a:srgbClr val="F8084D"/>
            </a:solidFill>
            <a:miter lim="800000"/>
            <a:headEnd/>
            <a:tailEnd/>
          </a:ln>
          <a:effectLst>
            <a:outerShdw dist="127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0" eaLnBrk="0" latinLnBrk="0" hangingPunct="0"/>
            <a:endParaRPr lang="x-none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AB3A54B-CB19-8D42-9560-98B24502CA41}"/>
              </a:ext>
            </a:extLst>
          </p:cNvPr>
          <p:cNvSpPr txBox="1">
            <a:spLocks/>
          </p:cNvSpPr>
          <p:nvPr/>
        </p:nvSpPr>
        <p:spPr>
          <a:xfrm>
            <a:off x="344487" y="938673"/>
            <a:ext cx="9313863" cy="464243"/>
          </a:xfrm>
          <a:prstGeom prst="rect">
            <a:avLst/>
          </a:prstGeom>
        </p:spPr>
        <p:txBody>
          <a:bodyPr lIns="0" tIns="45717" rIns="91435" bIns="45717"/>
          <a:lstStyle>
            <a:lvl1pPr marL="0" indent="0" algn="ctr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None/>
              <a:defRPr sz="1600" kern="1200">
                <a:solidFill>
                  <a:schemeClr val="tx2"/>
                </a:solidFill>
                <a:latin typeface="KoPub돋움체 Medium" panose="020B0600000101010101" pitchFamily="50" charset="-127"/>
                <a:ea typeface="KoPub돋움체 Medium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latinLnBrk="0" hangingPunct="0">
              <a:defRPr/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개발 프레임워크는 표준화된 개발 및 배포 환경 구성을 쉽게 이해할 수 있도록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Framework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기반 쇼핑몰 샘플 코드 및 환경 구성을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Boilerplate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형태로 제공</a:t>
            </a:r>
          </a:p>
        </p:txBody>
      </p:sp>
      <p:cxnSp>
        <p:nvCxnSpPr>
          <p:cNvPr id="10" name="직선 연결선 52">
            <a:extLst>
              <a:ext uri="{FF2B5EF4-FFF2-40B4-BE49-F238E27FC236}">
                <a16:creationId xmlns:a16="http://schemas.microsoft.com/office/drawing/2014/main" id="{128A94F2-7760-A549-9F27-4623E9F5D135}"/>
              </a:ext>
            </a:extLst>
          </p:cNvPr>
          <p:cNvCxnSpPr/>
          <p:nvPr/>
        </p:nvCxnSpPr>
        <p:spPr>
          <a:xfrm flipV="1">
            <a:off x="2096230" y="2044700"/>
            <a:ext cx="421545" cy="0"/>
          </a:xfrm>
          <a:prstGeom prst="line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none" w="med" len="med"/>
          </a:ln>
          <a:effectLst/>
        </p:spPr>
      </p:cxnSp>
      <p:cxnSp>
        <p:nvCxnSpPr>
          <p:cNvPr id="11" name="직선 연결선 53">
            <a:extLst>
              <a:ext uri="{FF2B5EF4-FFF2-40B4-BE49-F238E27FC236}">
                <a16:creationId xmlns:a16="http://schemas.microsoft.com/office/drawing/2014/main" id="{7852941C-D073-1B4D-AAB6-970D51834F9F}"/>
              </a:ext>
            </a:extLst>
          </p:cNvPr>
          <p:cNvCxnSpPr/>
          <p:nvPr/>
        </p:nvCxnSpPr>
        <p:spPr>
          <a:xfrm flipV="1">
            <a:off x="2096230" y="3014663"/>
            <a:ext cx="421545" cy="0"/>
          </a:xfrm>
          <a:prstGeom prst="line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none" w="med" len="med"/>
          </a:ln>
          <a:effectLst/>
        </p:spPr>
      </p:cxnSp>
      <p:cxnSp>
        <p:nvCxnSpPr>
          <p:cNvPr id="12" name="직선 연결선 54">
            <a:extLst>
              <a:ext uri="{FF2B5EF4-FFF2-40B4-BE49-F238E27FC236}">
                <a16:creationId xmlns:a16="http://schemas.microsoft.com/office/drawing/2014/main" id="{E77EF528-9020-6249-B75D-2F92B0B66E4A}"/>
              </a:ext>
            </a:extLst>
          </p:cNvPr>
          <p:cNvCxnSpPr/>
          <p:nvPr/>
        </p:nvCxnSpPr>
        <p:spPr>
          <a:xfrm flipV="1">
            <a:off x="2096230" y="4491037"/>
            <a:ext cx="421545" cy="0"/>
          </a:xfrm>
          <a:prstGeom prst="line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none" w="med" len="med"/>
          </a:ln>
          <a:effectLst/>
        </p:spPr>
      </p:cxnSp>
      <p:cxnSp>
        <p:nvCxnSpPr>
          <p:cNvPr id="13" name="직선 연결선 55">
            <a:extLst>
              <a:ext uri="{FF2B5EF4-FFF2-40B4-BE49-F238E27FC236}">
                <a16:creationId xmlns:a16="http://schemas.microsoft.com/office/drawing/2014/main" id="{2153EA8A-5B96-4A4B-AB06-4E2ADA1087CD}"/>
              </a:ext>
            </a:extLst>
          </p:cNvPr>
          <p:cNvCxnSpPr/>
          <p:nvPr/>
        </p:nvCxnSpPr>
        <p:spPr>
          <a:xfrm flipV="1">
            <a:off x="2096230" y="6202363"/>
            <a:ext cx="421545" cy="0"/>
          </a:xfrm>
          <a:prstGeom prst="line">
            <a:avLst/>
          </a:prstGeom>
          <a:grp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tailEnd type="none" w="med" len="med"/>
          </a:ln>
          <a:effectLst/>
        </p:spPr>
      </p:cxn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DC9BF0C3-2C10-C343-89C6-7E16633BC194}"/>
              </a:ext>
            </a:extLst>
          </p:cNvPr>
          <p:cNvSpPr/>
          <p:nvPr/>
        </p:nvSpPr>
        <p:spPr>
          <a:xfrm>
            <a:off x="2503402" y="2374312"/>
            <a:ext cx="7058110" cy="14377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101005" lvl="1" indent="-101005" defTabSz="1184990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</a:pP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마이크로서비스에 특화된 설정을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application-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custom.yaml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적용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</a:pP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마이크로서비스 컨테이너 이미지 설정을 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적용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209225" lvl="1" indent="-101005" defTabSz="1184990" eaLnBrk="0" fontAlgn="ctr" latinLnBrk="0" hangingPunct="0">
              <a:spcAft>
                <a:spcPts val="300"/>
              </a:spcAft>
              <a:buSzPct val="80000"/>
              <a:buFont typeface="KoPub돋움체 Medium" pitchFamily="18" charset="-127"/>
              <a:buChar char="-"/>
              <a:tabLst>
                <a:tab pos="1073283" algn="l"/>
              </a:tabLst>
              <a:defRPr/>
            </a:pP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마이크로서비스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오버레이는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overlay/dev/common/deployment/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을 상속하여 작성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6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개의 마이크로서비스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(account, 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bff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cart, order, payment, product)</a:t>
            </a: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를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기본 제공되는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overlay/dev/microservice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기반으로 작성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209225" lvl="1" indent="-101005" defTabSz="1184990" eaLnBrk="0" fontAlgn="ctr" latinLnBrk="0" hangingPunct="0">
              <a:buSzPct val="80000"/>
              <a:buFont typeface="KoPub돋움체 Medium" pitchFamily="18" charset="-127"/>
              <a:buChar char="-"/>
              <a:tabLst>
                <a:tab pos="1073283" algn="l"/>
              </a:tabLst>
              <a:defRPr/>
            </a:pP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6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개의 마이크로서비스가 동일한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Deployment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기반으로 작성되므로 공통화 여지가 높음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20">
            <a:extLst>
              <a:ext uri="{FF2B5EF4-FFF2-40B4-BE49-F238E27FC236}">
                <a16:creationId xmlns:a16="http://schemas.microsoft.com/office/drawing/2014/main" id="{267094D9-AA7B-3242-A066-B5D3C4419566}"/>
              </a:ext>
            </a:extLst>
          </p:cNvPr>
          <p:cNvSpPr/>
          <p:nvPr/>
        </p:nvSpPr>
        <p:spPr>
          <a:xfrm>
            <a:off x="2503402" y="1628775"/>
            <a:ext cx="7058110" cy="5746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101005" lvl="1" indent="-101005" defTabSz="1184990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  <a:defRPr/>
            </a:pP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application-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common.yaml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application-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custom.yaml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application-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test.yaml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순서로 </a:t>
            </a: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설정값이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merge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될 수 있도록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active-profile-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patch.yaml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파일 작성 및 이를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Deployment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적용</a:t>
            </a:r>
          </a:p>
        </p:txBody>
      </p:sp>
      <p:sp>
        <p:nvSpPr>
          <p:cNvPr id="16" name="직사각형 20">
            <a:extLst>
              <a:ext uri="{FF2B5EF4-FFF2-40B4-BE49-F238E27FC236}">
                <a16:creationId xmlns:a16="http://schemas.microsoft.com/office/drawing/2014/main" id="{5C80A82C-F882-704F-B7FB-3841F830AC58}"/>
              </a:ext>
            </a:extLst>
          </p:cNvPr>
          <p:cNvSpPr/>
          <p:nvPr/>
        </p:nvSpPr>
        <p:spPr>
          <a:xfrm>
            <a:off x="2503402" y="3982924"/>
            <a:ext cx="7058110" cy="17612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101005" lvl="1" indent="-101005" defTabSz="1184990" eaLnBrk="0" fontAlgn="ctr" latinLnBrk="0" hangingPunct="0">
              <a:buSzPct val="80000"/>
              <a:buFont typeface="KoPub돋움체 Medium" pitchFamily="34" charset="0"/>
              <a:buChar char="•"/>
              <a:tabLst>
                <a:tab pos="1073283" algn="l"/>
              </a:tabLst>
            </a:pP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개발계에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공통으로 적용되는 설정을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overlay/dev/common/resource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작성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209225" lvl="1" indent="-101005" defTabSz="1184990" eaLnBrk="0" fontAlgn="ctr" latinLnBrk="0" hangingPunct="0">
              <a:spcAft>
                <a:spcPts val="300"/>
              </a:spcAft>
              <a:buSzPct val="80000"/>
              <a:buFont typeface="KoPub돋움체 Medium" pitchFamily="18" charset="-127"/>
              <a:buChar char="-"/>
              <a:tabLst>
                <a:tab pos="1073283" algn="l"/>
              </a:tabLst>
              <a:defRPr/>
            </a:pP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예를들어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Kubernetes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환경에서의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Hot Reload</a:t>
            </a: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를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구현하기 위해서는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Pod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ConfigMap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대한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reader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권한을 부여해야 함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b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이를 위한 리소스가 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role.yaml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sa.yaml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작성되어 있으며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overlay/dev/{service}/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의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resources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항목에서 참조하고 있음</a:t>
            </a:r>
            <a:endParaRPr lang="en-US" altLang="ko-KR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01005" lvl="1" indent="-101005" defTabSz="1184990" eaLnBrk="0" fontAlgn="ctr" latinLnBrk="0" hangingPunct="0">
              <a:spcAft>
                <a:spcPts val="341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</a:pPr>
            <a:r>
              <a:rPr lang="ko-KR" altLang="en-US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개발계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공통으로 사용되는 마이크로서비스 패턴을 위한 패치파일이 작성되어 있고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이 파일들은 모든 마이크로서비스가 상속받는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overlay/dev/common/deployment/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kustomization.yamlm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에서 참조된다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마이크로서비스 패턴을 위한 패치파일을 수정하면 다른 마이크로서비스들의 형상을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build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하게 되면 자동으로 적용되게 된다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20">
            <a:extLst>
              <a:ext uri="{FF2B5EF4-FFF2-40B4-BE49-F238E27FC236}">
                <a16:creationId xmlns:a16="http://schemas.microsoft.com/office/drawing/2014/main" id="{B9AFC05B-80E4-3E41-804A-C99B9ED9C622}"/>
              </a:ext>
            </a:extLst>
          </p:cNvPr>
          <p:cNvSpPr/>
          <p:nvPr/>
        </p:nvSpPr>
        <p:spPr>
          <a:xfrm>
            <a:off x="2503402" y="5915025"/>
            <a:ext cx="7058110" cy="5746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101005" lvl="1" indent="-101005" defTabSz="1184990" eaLnBrk="0" fontAlgn="ctr" latinLnBrk="0" hangingPunct="0">
              <a:spcAft>
                <a:spcPts val="341"/>
              </a:spcAft>
              <a:buSzPct val="80000"/>
              <a:buFont typeface="KoPub돋움체 Medium" pitchFamily="34" charset="0"/>
              <a:buChar char="•"/>
              <a:tabLst>
                <a:tab pos="1073283" algn="l"/>
              </a:tabLst>
            </a:pP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개발자를 위한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overlay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 선택사항으로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개발자에게 배포 테스트를 가능케 하고자 한다면 마이크로서비스의 오버레이를 상속받은 오버레이를 하나 더 작성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application-</a:t>
            </a:r>
            <a:r>
              <a:rPr lang="en-US" altLang="ko-KR" sz="10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test.yaml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에 클러스터 배포용 애플리케이션 설정을 기입하게 한다</a:t>
            </a:r>
            <a:r>
              <a: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17839"/>
      </p:ext>
    </p:extLst>
  </p:cSld>
  <p:clrMapOvr>
    <a:masterClrMapping/>
  </p:clrMapOvr>
</p:sld>
</file>

<file path=ppt/theme/theme1.xml><?xml version="1.0" encoding="utf-8"?>
<a:theme xmlns:a="http://schemas.openxmlformats.org/drawingml/2006/main" name="sk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돋움체 Medium">
      <a:maj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spcBef>
            <a:spcPts val="600"/>
          </a:spcBef>
          <a:defRPr sz="1200" b="1" smtClean="0">
            <a:solidFill>
              <a:schemeClr val="tx1"/>
            </a:solidFill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388" indent="-179388">
          <a:lnSpc>
            <a:spcPct val="110000"/>
          </a:lnSpc>
          <a:spcBef>
            <a:spcPts val="600"/>
          </a:spcBef>
          <a:buFont typeface="KoPub돋움체 Medium" panose="020B0604020202020204" pitchFamily="34" charset="0"/>
          <a:buChar char="•"/>
          <a:defRPr sz="1200" b="1" dirty="0" smtClean="0"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테마" id="{90C234DC-DE9C-4179-8A7F-F67E6D6C394B}" vid="{6F55C6FF-6A4A-4E1F-8FC9-16D4DC467A8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 panose="020F0302020204030204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F0502020204030204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ECC120E6FB4F4F865CFEBC79383C10" ma:contentTypeVersion="9" ma:contentTypeDescription="Create a new document." ma:contentTypeScope="" ma:versionID="2c66cb018a45967458f837c7a28cb74b">
  <xsd:schema xmlns:xsd="http://www.w3.org/2001/XMLSchema" xmlns:xs="http://www.w3.org/2001/XMLSchema" xmlns:p="http://schemas.microsoft.com/office/2006/metadata/properties" xmlns:ns3="004c3549-55d9-4609-8a36-cec1dcd634a5" xmlns:ns4="b8bbb838-277e-4a48-8250-7513e354bba9" targetNamespace="http://schemas.microsoft.com/office/2006/metadata/properties" ma:root="true" ma:fieldsID="a5fa6bfb689894e64b512fd0ed4ad8c2" ns3:_="" ns4:_="">
    <xsd:import namespace="004c3549-55d9-4609-8a36-cec1dcd634a5"/>
    <xsd:import namespace="b8bbb838-277e-4a48-8250-7513e354b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c3549-55d9-4609-8a36-cec1dcd63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bb838-277e-4a48-8250-7513e354bb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83F5E2-6D42-489A-A195-8ED80A46B392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b8bbb838-277e-4a48-8250-7513e354bba9"/>
    <ds:schemaRef ds:uri="http://purl.org/dc/terms/"/>
    <ds:schemaRef ds:uri="http://schemas.microsoft.com/office/infopath/2007/PartnerControls"/>
    <ds:schemaRef ds:uri="http://schemas.microsoft.com/office/2006/documentManagement/types"/>
    <ds:schemaRef ds:uri="004c3549-55d9-4609-8a36-cec1dcd634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807BC7E-C24B-4935-8A33-D92A3491BC6E}">
  <ds:schemaRefs>
    <ds:schemaRef ds:uri="004c3549-55d9-4609-8a36-cec1dcd634a5"/>
    <ds:schemaRef ds:uri="b8bbb838-277e-4a48-8250-7513e354bb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4FC288-7742-4EF2-8E5D-EE8FFE31B8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5926</TotalTime>
  <Words>3020</Words>
  <Application>Microsoft Macintosh PowerPoint</Application>
  <PresentationFormat>A4 Paper (210x297 mm)</PresentationFormat>
  <Paragraphs>586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다음_SemiBold</vt:lpstr>
      <vt:lpstr>HY견고딕</vt:lpstr>
      <vt:lpstr>KoPub돋움체 Bold</vt:lpstr>
      <vt:lpstr>KoPub돋움체 Medium</vt:lpstr>
      <vt:lpstr>Malgun Gothic</vt:lpstr>
      <vt:lpstr>YDIYGo530</vt:lpstr>
      <vt:lpstr>YDIYGo540</vt:lpstr>
      <vt:lpstr>Arial</vt:lpstr>
      <vt:lpstr>Arial Black</vt:lpstr>
      <vt:lpstr>Cambria</vt:lpstr>
      <vt:lpstr>Menlo</vt:lpstr>
      <vt:lpstr>Wingdings</vt:lpstr>
      <vt:lpstr>sk테마</vt:lpstr>
      <vt:lpstr>PowerPoint Presentation</vt:lpstr>
      <vt:lpstr>PowerPoint Presentation</vt:lpstr>
      <vt:lpstr>PowerPoint Presentation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Application Modernization Framework 소개</vt:lpstr>
      <vt:lpstr>PowerPoint Presentation</vt:lpstr>
      <vt:lpstr>마이크로서비스 생성하기</vt:lpstr>
      <vt:lpstr>프로젝트 Git 준비 – 프로젝트 형상</vt:lpstr>
      <vt:lpstr>프로젝트 Git 준비 – 애플리케이션 소스코드</vt:lpstr>
      <vt:lpstr>프로젝트 Git 준비 – 애플리케이션 소스코드</vt:lpstr>
      <vt:lpstr>프로젝트 Git 준비 – Access Token</vt:lpstr>
      <vt:lpstr>컨테이너 이미지 레지스트리 준비</vt:lpstr>
      <vt:lpstr>프로젝트 생성</vt:lpstr>
      <vt:lpstr>프로젝트 생성</vt:lpstr>
      <vt:lpstr>프로젝트 상세</vt:lpstr>
      <vt:lpstr>백엔드 서비스 생성</vt:lpstr>
      <vt:lpstr>마이크로서비스 생성</vt:lpstr>
      <vt:lpstr>프로젝트 형상에 코드 배포</vt:lpstr>
      <vt:lpstr>프로젝트 형상에 코드 배포</vt:lpstr>
      <vt:lpstr>프로젝트 형상에 코드 배포</vt:lpstr>
      <vt:lpstr>PowerPoint Presentation</vt:lpstr>
      <vt:lpstr>Jenkins 준비 – API 사용 권한</vt:lpstr>
      <vt:lpstr>Jenkins 준비 – API 토큰 확인</vt:lpstr>
      <vt:lpstr>프로파일 설정 – 컨테이너 이미지 레지스트리 설정</vt:lpstr>
      <vt:lpstr>프로젝트 배포 공통 설정 – Jenkins 정보 입력</vt:lpstr>
      <vt:lpstr>마이크로서비스 배포 파이프라인 설정</vt:lpstr>
      <vt:lpstr>마이크로서비스 배포 파이프라인 설정</vt:lpstr>
      <vt:lpstr>마이크로서비스 배포 파이프라인 코드 확인</vt:lpstr>
      <vt:lpstr>마이크로서비스 배포 파이프라인 생성</vt:lpstr>
      <vt:lpstr>마이크로서비스 배포 파이프라인 실행</vt:lpstr>
      <vt:lpstr>마이크로서비스 배포 파이프라인 실행</vt:lpstr>
      <vt:lpstr>마이크로서비스 배포 파이프라인 실행 : 알려진 버그</vt:lpstr>
      <vt:lpstr>마이크로서비스 빌드 배포 완료</vt:lpstr>
      <vt:lpstr>마이크로서비스 빌드 배포 완료</vt:lpstr>
      <vt:lpstr>PowerPoint Presentation</vt:lpstr>
      <vt:lpstr>팩토리 프로젝트 구성하기</vt:lpstr>
      <vt:lpstr>팩토리 프로젝트 구성하기 - 절차</vt:lpstr>
      <vt:lpstr>팩토리 프로젝트 구성하기 - 절차</vt:lpstr>
      <vt:lpstr>과제 평가 기준</vt:lpstr>
      <vt:lpstr>이후…</vt:lpstr>
      <vt:lpstr>Q&amp;A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Microsoft Office User</cp:lastModifiedBy>
  <cp:revision>496</cp:revision>
  <cp:lastPrinted>2020-10-16T00:29:06Z</cp:lastPrinted>
  <dcterms:created xsi:type="dcterms:W3CDTF">2017-08-20T16:44:18Z</dcterms:created>
  <dcterms:modified xsi:type="dcterms:W3CDTF">2021-06-06T10:30:07Z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0x010100C5ECC120E6FB4F4F865CFEBC79383C10</vt:lpwstr>
  </property>
</Properties>
</file>